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333" r:id="rId3"/>
    <p:sldId id="258" r:id="rId4"/>
    <p:sldId id="257" r:id="rId5"/>
    <p:sldId id="270" r:id="rId6"/>
    <p:sldId id="273" r:id="rId7"/>
    <p:sldId id="278" r:id="rId8"/>
    <p:sldId id="272" r:id="rId9"/>
    <p:sldId id="280" r:id="rId10"/>
    <p:sldId id="279" r:id="rId11"/>
    <p:sldId id="285" r:id="rId12"/>
    <p:sldId id="281" r:id="rId13"/>
    <p:sldId id="287" r:id="rId14"/>
    <p:sldId id="271" r:id="rId15"/>
    <p:sldId id="295" r:id="rId16"/>
    <p:sldId id="311" r:id="rId17"/>
    <p:sldId id="289" r:id="rId18"/>
    <p:sldId id="288" r:id="rId19"/>
    <p:sldId id="329" r:id="rId20"/>
    <p:sldId id="297" r:id="rId21"/>
    <p:sldId id="339" r:id="rId22"/>
    <p:sldId id="340" r:id="rId23"/>
    <p:sldId id="294" r:id="rId24"/>
    <p:sldId id="332" r:id="rId25"/>
    <p:sldId id="328" r:id="rId26"/>
    <p:sldId id="314" r:id="rId27"/>
    <p:sldId id="302" r:id="rId28"/>
    <p:sldId id="341" r:id="rId29"/>
    <p:sldId id="274" r:id="rId30"/>
    <p:sldId id="325" r:id="rId31"/>
    <p:sldId id="317" r:id="rId32"/>
    <p:sldId id="315" r:id="rId33"/>
    <p:sldId id="307" r:id="rId34"/>
    <p:sldId id="276" r:id="rId35"/>
    <p:sldId id="291" r:id="rId36"/>
    <p:sldId id="313" r:id="rId37"/>
    <p:sldId id="312" r:id="rId38"/>
    <p:sldId id="308" r:id="rId39"/>
    <p:sldId id="337" r:id="rId40"/>
    <p:sldId id="320" r:id="rId41"/>
    <p:sldId id="338" r:id="rId42"/>
    <p:sldId id="275" r:id="rId43"/>
    <p:sldId id="321" r:id="rId44"/>
    <p:sldId id="323" r:id="rId45"/>
    <p:sldId id="292" r:id="rId46"/>
    <p:sldId id="322" r:id="rId47"/>
    <p:sldId id="324" r:id="rId48"/>
    <p:sldId id="336" r:id="rId49"/>
    <p:sldId id="335" r:id="rId5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e Ferguson" initials="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FFF1"/>
    <a:srgbClr val="8EB4E3"/>
    <a:srgbClr val="00C491"/>
    <a:srgbClr val="008080"/>
    <a:srgbClr val="B8B0DA"/>
    <a:srgbClr val="00BC8B"/>
    <a:srgbClr val="C3B6D4"/>
    <a:srgbClr val="00EAA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56" autoAdjust="0"/>
    <p:restoredTop sz="95013" autoAdjust="0"/>
  </p:normalViewPr>
  <p:slideViewPr>
    <p:cSldViewPr snapToGrid="0">
      <p:cViewPr>
        <p:scale>
          <a:sx n="80" d="100"/>
          <a:sy n="80" d="100"/>
        </p:scale>
        <p:origin x="-408" y="-72"/>
      </p:cViewPr>
      <p:guideLst>
        <p:guide orient="horz" pos="362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98"/>
    </p:cViewPr>
  </p:sorterViewPr>
  <p:notesViewPr>
    <p:cSldViewPr snapToGrid="0">
      <p:cViewPr varScale="1">
        <p:scale>
          <a:sx n="54" d="100"/>
          <a:sy n="54" d="100"/>
        </p:scale>
        <p:origin x="-2586" y="-84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6" tIns="48324" rIns="96646" bIns="48324" numCol="1" anchor="t" anchorCtr="0" compatLnSpc="1">
            <a:prstTxWarp prst="textNoShape">
              <a:avLst/>
            </a:prstTxWarp>
          </a:bodyPr>
          <a:lstStyle>
            <a:lvl1pPr defTabSz="947738"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6" tIns="48324" rIns="96646" bIns="48324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Calibri" pitchFamily="34" charset="0"/>
              </a:defRPr>
            </a:lvl1pPr>
          </a:lstStyle>
          <a:p>
            <a:fld id="{E5CAAFD2-15E3-4247-8C72-97A1774B170E}" type="datetimeFigureOut">
              <a:rPr lang="en-US"/>
              <a:pPr/>
              <a:t>4/13/2011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6" tIns="48324" rIns="96646" bIns="48324" numCol="1" anchor="b" anchorCtr="0" compatLnSpc="1">
            <a:prstTxWarp prst="textNoShape">
              <a:avLst/>
            </a:prstTxWarp>
          </a:bodyPr>
          <a:lstStyle>
            <a:lvl1pPr defTabSz="947738"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6" tIns="48324" rIns="96646" bIns="48324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Calibri" pitchFamily="34" charset="0"/>
              </a:defRPr>
            </a:lvl1pPr>
          </a:lstStyle>
          <a:p>
            <a:fld id="{9F3C521D-7115-472E-86A7-0FA5F7AC212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6" tIns="48324" rIns="96646" bIns="48324" numCol="1" anchor="t" anchorCtr="0" compatLnSpc="1">
            <a:prstTxWarp prst="textNoShape">
              <a:avLst/>
            </a:prstTxWarp>
          </a:bodyPr>
          <a:lstStyle>
            <a:lvl1pPr defTabSz="947738"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6" tIns="48324" rIns="96646" bIns="48324" numCol="1" anchor="t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Calibri" pitchFamily="34" charset="0"/>
              </a:defRPr>
            </a:lvl1pPr>
          </a:lstStyle>
          <a:p>
            <a:fld id="{1AEF69DB-383B-4AF1-B162-E3308ACE8E41}" type="datetimeFigureOut">
              <a:rPr lang="en-US"/>
              <a:pPr/>
              <a:t>4/13/2011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2188" cy="3602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79" tIns="46640" rIns="93279" bIns="4664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31838" y="4559300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6" tIns="48324" rIns="96646" bIns="48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6" tIns="48324" rIns="96646" bIns="48324" numCol="1" anchor="b" anchorCtr="0" compatLnSpc="1">
            <a:prstTxWarp prst="textNoShape">
              <a:avLst/>
            </a:prstTxWarp>
          </a:bodyPr>
          <a:lstStyle>
            <a:lvl1pPr defTabSz="947738"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46" tIns="48324" rIns="96646" bIns="48324" numCol="1" anchor="b" anchorCtr="0" compatLnSpc="1">
            <a:prstTxWarp prst="textNoShape">
              <a:avLst/>
            </a:prstTxWarp>
          </a:bodyPr>
          <a:lstStyle>
            <a:lvl1pPr algn="r" defTabSz="947738">
              <a:defRPr sz="1200">
                <a:latin typeface="Calibri" pitchFamily="34" charset="0"/>
              </a:defRPr>
            </a:lvl1pPr>
          </a:lstStyle>
          <a:p>
            <a:fld id="{B21E2CB1-7B0D-4DA1-84FE-F4AF180E219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33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ECFBE1-CAFE-4D01-A9C7-8124768AB348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A0E36B-95FE-4CA2-945D-4F3E925DA5B8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EC0D41-61F9-4F91-B978-95AC3345BE42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EDFC65-3500-45C0-986E-5918B41CF260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0D3FAB-02C2-4D29-883B-5781F958793C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73301D-D564-4F94-B9E7-44D196F347D9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D9B222-23C3-4354-8CA1-D1CE1844BACF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95C67E-800B-489E-8322-1A5B0DFE6CB8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0C1E8C-121D-4FF0-85DA-8282E7C44FC1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Cost for 2 years of high quality made fund-raising a challenge…BUT great to have kids in high-quality ECE program for 2 full years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69BA09-22BF-4DD3-BF13-DCDDC00E4F71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604D0A-3DAC-47B3-ACF3-8418B9F4C4FE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Continuity of care is a major problem with low income children, causes many problems to get good child outcomes; low income and diverse children can get into higher end programs than they ever could with own resources</a:t>
            </a:r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81D919-4A9E-452B-A05C-D269BB5E5650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Percent of programs reporting “very” or “somewhat” true.</a:t>
            </a:r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C32CAE-A791-4E0A-9DB6-8A6FA8AE5A6A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Percent of programs reporting “very” or “somewhat” true.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1E9942-5ED1-4675-AD38-EA2CDFF8B257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Year 2 parent interview rate was very low (n=47 with both baseline and one-year follow-up interview = 18% of the 257 in the evaluation); we report on those with baseline (n=124; 48%)……..adn later will look at baseline compared with K interviews (we hope)</a:t>
            </a: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591936-AF75-4ACB-A952-9C2CEB98184A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00FBAE-B88C-4D94-839A-AFE8B99E9EE4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850943-18F0-445E-BD2A-4D7ACE4EB5A2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41D6F6-29DE-44E8-A881-83C1B142DEC6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7FA627-5BAE-46DE-A36B-4C553BEEE208}" type="slidenum">
              <a:rPr lang="en-US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Math low scores = a SD below the mean of 100 (p&lt;.001).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smtClean="0"/>
              <a:t>Hmong, Karen, Sololi, Korean, Vietnamese</a:t>
            </a:r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A7A680-5102-4FDB-98E0-C23FB069EB44}" type="slidenum">
              <a:rPr lang="en-US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16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479891-4679-46E8-B1B9-34D2228F977B}" type="slidenum">
              <a:rPr lang="en-US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1E8A18-25B7-47C5-9737-B34742245E49}" type="slidenum">
              <a:rPr lang="en-US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04F013-45EF-4ED2-8681-E9283EC1AE97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021B35-97E8-41AB-AB1C-F6FCC038E0EB}" type="slidenum">
              <a:rPr lang="en-US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smtClean="0"/>
              <a:t>Ingredients approach to cost data = all costs of a program so you can compares equally across all program types  -  e.g., school-based programs do not pay rent, but we estimate market rates for rent in this cost approach</a:t>
            </a:r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A52235-392D-4CA8-9A40-8BB9E75959D3}" type="slidenum">
              <a:rPr lang="en-US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29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A4FC11-0239-468D-AB9E-DD9BFE1CA6B9}" type="slidenum">
              <a:rPr lang="en-US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49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10F477-A4B7-4125-8437-419C81EDDD87}" type="slidenum">
              <a:rPr lang="en-US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70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87CA78-521B-4211-B716-96D2487D46AB}" type="slidenum">
              <a:rPr lang="en-US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6154F4-B631-45B6-B0A7-28C77E46633E}" type="slidenum">
              <a:rPr lang="en-US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8"/>
          <p:cNvSpPr/>
          <p:nvPr userDrawn="1"/>
        </p:nvSpPr>
        <p:spPr>
          <a:xfrm>
            <a:off x="5805488" y="2540000"/>
            <a:ext cx="3338512" cy="40211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18"/>
          <p:cNvSpPr/>
          <p:nvPr userDrawn="1"/>
        </p:nvSpPr>
        <p:spPr>
          <a:xfrm>
            <a:off x="363538" y="0"/>
            <a:ext cx="8780462" cy="22494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29"/>
          <p:cNvSpPr/>
          <p:nvPr userDrawn="1"/>
        </p:nvSpPr>
        <p:spPr>
          <a:xfrm>
            <a:off x="406400" y="2235200"/>
            <a:ext cx="8737600" cy="304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765175" y="4845050"/>
            <a:ext cx="4648200" cy="9318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800" dirty="0" smtClean="0">
                <a:ea typeface="+mj-ea"/>
              </a:rPr>
              <a:t>Author</a:t>
            </a:r>
            <a:endParaRPr lang="en-US" sz="2800" dirty="0">
              <a:ea typeface="+mj-ea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765175" y="5700713"/>
            <a:ext cx="4633913" cy="7826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ea typeface="+mj-ea"/>
              </a:rPr>
              <a:t>Date</a:t>
            </a:r>
            <a:endParaRPr lang="en-US" sz="2400" dirty="0">
              <a:ea typeface="+mj-ea"/>
            </a:endParaRPr>
          </a:p>
        </p:txBody>
      </p:sp>
      <p:pic>
        <p:nvPicPr>
          <p:cNvPr id="8" name="Picture 21" descr="sri_white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663825" y="1558925"/>
            <a:ext cx="587692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7"/>
          <p:cNvSpPr/>
          <p:nvPr userDrawn="1"/>
        </p:nvSpPr>
        <p:spPr>
          <a:xfrm>
            <a:off x="406400" y="6553200"/>
            <a:ext cx="8737600" cy="304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6"/>
          <p:cNvSpPr/>
          <p:nvPr userDrawn="1"/>
        </p:nvSpPr>
        <p:spPr>
          <a:xfrm>
            <a:off x="0" y="0"/>
            <a:ext cx="47625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1" name="Picture 13" descr="big-bubble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90500" y="225425"/>
            <a:ext cx="2249488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MPj02626960000[1]"/>
          <p:cNvPicPr>
            <a:picLocks noChangeAspect="1" noChangeArrowheads="1"/>
          </p:cNvPicPr>
          <p:nvPr userDrawn="1"/>
        </p:nvPicPr>
        <p:blipFill>
          <a:blip r:embed="rId4" cstate="print">
            <a:lum bright="10000" contrast="20000"/>
          </a:blip>
          <a:srcRect l="20221" r="6217"/>
          <a:stretch>
            <a:fillRect/>
          </a:stretch>
        </p:blipFill>
        <p:spPr>
          <a:xfrm>
            <a:off x="6934200" y="2771774"/>
            <a:ext cx="1920240" cy="1881236"/>
          </a:xfrm>
          <a:prstGeom prst="ellipse">
            <a:avLst/>
          </a:prstGeom>
          <a:ln w="38100" cap="rnd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>
              <a:rot lat="0" lon="0" rev="17400000"/>
            </a:lightRig>
          </a:scene3d>
          <a:sp3d extrusionH="76200" prstMaterial="plastic">
            <a:bevelT w="95250" h="31750"/>
            <a:extrusionClr>
              <a:schemeClr val="bg1"/>
            </a:extrusionClr>
            <a:contourClr>
              <a:schemeClr val="bg1">
                <a:lumMod val="65000"/>
              </a:schemeClr>
            </a:contourClr>
          </a:sp3d>
        </p:spPr>
      </p:pic>
      <p:pic>
        <p:nvPicPr>
          <p:cNvPr id="13" name="Picture 4" descr="hmong_kids02"/>
          <p:cNvPicPr>
            <a:picLocks noChangeAspect="1" noChangeArrowheads="1"/>
          </p:cNvPicPr>
          <p:nvPr userDrawn="1"/>
        </p:nvPicPr>
        <p:blipFill>
          <a:blip r:embed="rId5" cstate="print">
            <a:lum bright="10000" contrast="10000"/>
          </a:blip>
          <a:srcRect/>
          <a:stretch>
            <a:fillRect/>
          </a:stretch>
        </p:blipFill>
        <p:spPr>
          <a:xfrm>
            <a:off x="6143624" y="4267200"/>
            <a:ext cx="2085975" cy="2063750"/>
          </a:xfrm>
          <a:prstGeom prst="ellipse">
            <a:avLst/>
          </a:prstGeom>
          <a:ln w="38100" cap="rnd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/>
            <a:contourClr>
              <a:srgbClr val="333333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5627" y="2678811"/>
            <a:ext cx="4633688" cy="2151292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/>
          <p:nvPr userDrawn="1"/>
        </p:nvSpPr>
        <p:spPr>
          <a:xfrm>
            <a:off x="0" y="0"/>
            <a:ext cx="47625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25" descr="circle-1.png"/>
          <p:cNvPicPr>
            <a:picLocks noChangeAspect="1"/>
          </p:cNvPicPr>
          <p:nvPr userDrawn="1"/>
        </p:nvPicPr>
        <p:blipFill>
          <a:blip r:embed="rId2"/>
          <a:srcRect r="3436"/>
          <a:stretch>
            <a:fillRect/>
          </a:stretch>
        </p:blipFill>
        <p:spPr bwMode="auto">
          <a:xfrm>
            <a:off x="85725" y="88900"/>
            <a:ext cx="882967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1" descr="border.png"/>
          <p:cNvPicPr>
            <a:picLocks noChangeAspect="1"/>
          </p:cNvPicPr>
          <p:nvPr userDrawn="1"/>
        </p:nvPicPr>
        <p:blipFill>
          <a:blip r:embed="rId3"/>
          <a:srcRect l="6979" r="5582"/>
          <a:stretch>
            <a:fillRect/>
          </a:stretch>
        </p:blipFill>
        <p:spPr bwMode="auto">
          <a:xfrm>
            <a:off x="623888" y="5965825"/>
            <a:ext cx="799465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2" descr="sri_logo_2_blu.jpg"/>
          <p:cNvPicPr>
            <a:picLocks noChangeAspect="1"/>
          </p:cNvPicPr>
          <p:nvPr userDrawn="1"/>
        </p:nvPicPr>
        <p:blipFill>
          <a:blip r:embed="rId4"/>
          <a:srcRect l="-13007"/>
          <a:stretch>
            <a:fillRect/>
          </a:stretch>
        </p:blipFill>
        <p:spPr bwMode="auto">
          <a:xfrm>
            <a:off x="7732713" y="5865813"/>
            <a:ext cx="11033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525963"/>
          </a:xfrm>
        </p:spPr>
        <p:txBody>
          <a:bodyPr/>
          <a:lstStyle>
            <a:lvl1pPr>
              <a:spcAft>
                <a:spcPts val="4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tabLst>
                <a:tab pos="347663" algn="l"/>
              </a:tabLst>
              <a:defRPr sz="3000">
                <a:latin typeface="Arial" pitchFamily="34" charset="0"/>
                <a:cs typeface="Arial" pitchFamily="34" charset="0"/>
              </a:defRPr>
            </a:lvl1pPr>
            <a:lvl2pPr marL="798513" indent="-392113" defTabSz="798513">
              <a:spcAft>
                <a:spcPts val="400"/>
              </a:spcAft>
              <a:buClr>
                <a:schemeClr val="tx2"/>
              </a:buClr>
              <a:buFont typeface="Arial" pitchFamily="34" charset="0"/>
              <a:buChar char="–"/>
              <a:tabLst>
                <a:tab pos="798513" algn="l"/>
              </a:tabLst>
              <a:defRPr>
                <a:latin typeface="Arial" pitchFamily="34" charset="0"/>
                <a:cs typeface="Arial" pitchFamily="34" charset="0"/>
              </a:defRPr>
            </a:lvl2pPr>
            <a:lvl3pPr marL="1143000" indent="-287338">
              <a:spcAft>
                <a:spcPts val="400"/>
              </a:spcAft>
              <a:buClr>
                <a:schemeClr val="tx2"/>
              </a:buClr>
              <a:buFont typeface="Arial" pitchFamily="34" charset="0"/>
              <a:buChar char="•"/>
              <a:tabLst>
                <a:tab pos="1146175" algn="l"/>
              </a:tabLst>
              <a:defRPr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162800" cy="1143000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78295" y="6180138"/>
            <a:ext cx="3783013" cy="677862"/>
          </a:xfrm>
        </p:spPr>
        <p:txBody>
          <a:bodyPr rtlCol="0" anchor="ctr"/>
          <a:lstStyle>
            <a:lvl1pPr marL="0" algn="l" defTabSz="914400" rtl="0" eaLnBrk="1" latinLnBrk="0" hangingPunct="1">
              <a:buFontTx/>
              <a:buNone/>
              <a:defRPr lang="en-US" sz="1100" b="1" kern="1200" dirty="0" smtClean="0">
                <a:solidFill>
                  <a:schemeClr val="accent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7373938" y="6299200"/>
            <a:ext cx="520700" cy="365125"/>
          </a:xfrm>
        </p:spPr>
        <p:txBody>
          <a:bodyPr/>
          <a:lstStyle>
            <a:lvl1pPr algn="ctr">
              <a:defRPr sz="10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3504080-86EA-46EA-A2A0-15C398A80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"/>
          <p:cNvSpPr/>
          <p:nvPr userDrawn="1"/>
        </p:nvSpPr>
        <p:spPr>
          <a:xfrm>
            <a:off x="0" y="1089025"/>
            <a:ext cx="476250" cy="5768975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11"/>
          <p:cNvSpPr/>
          <p:nvPr userDrawn="1"/>
        </p:nvSpPr>
        <p:spPr>
          <a:xfrm flipV="1">
            <a:off x="0" y="0"/>
            <a:ext cx="9144000" cy="10922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2" descr="big-bubble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68275" y="160338"/>
            <a:ext cx="2487613" cy="25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border.png"/>
          <p:cNvPicPr>
            <a:picLocks noChangeAspect="1"/>
          </p:cNvPicPr>
          <p:nvPr userDrawn="1"/>
        </p:nvPicPr>
        <p:blipFill>
          <a:blip r:embed="rId3"/>
          <a:srcRect l="6979" r="5582"/>
          <a:stretch>
            <a:fillRect/>
          </a:stretch>
        </p:blipFill>
        <p:spPr bwMode="auto">
          <a:xfrm>
            <a:off x="623888" y="5965825"/>
            <a:ext cx="799465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0" descr="sri_logo_2_blu.jpg"/>
          <p:cNvPicPr>
            <a:picLocks noChangeAspect="1"/>
          </p:cNvPicPr>
          <p:nvPr userDrawn="1"/>
        </p:nvPicPr>
        <p:blipFill>
          <a:blip r:embed="rId4"/>
          <a:srcRect l="-13007"/>
          <a:stretch>
            <a:fillRect/>
          </a:stretch>
        </p:blipFill>
        <p:spPr bwMode="auto">
          <a:xfrm>
            <a:off x="7732713" y="5865813"/>
            <a:ext cx="11033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11" y="2921000"/>
            <a:ext cx="7772400" cy="1362075"/>
          </a:xfrm>
        </p:spPr>
        <p:txBody>
          <a:bodyPr>
            <a:normAutofit/>
          </a:bodyPr>
          <a:lstStyle>
            <a:lvl1pPr algn="ctr">
              <a:defRPr sz="4200" b="1" cap="none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/>
          <p:nvPr userDrawn="1"/>
        </p:nvSpPr>
        <p:spPr>
          <a:xfrm>
            <a:off x="0" y="0"/>
            <a:ext cx="47625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19" descr="border.png"/>
          <p:cNvPicPr>
            <a:picLocks noChangeAspect="1"/>
          </p:cNvPicPr>
          <p:nvPr userDrawn="1"/>
        </p:nvPicPr>
        <p:blipFill>
          <a:blip r:embed="rId2"/>
          <a:srcRect l="6979" r="5582"/>
          <a:stretch>
            <a:fillRect/>
          </a:stretch>
        </p:blipFill>
        <p:spPr bwMode="auto">
          <a:xfrm>
            <a:off x="623888" y="5965825"/>
            <a:ext cx="799465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0" descr="sri_logo_2_blu.jpg"/>
          <p:cNvPicPr>
            <a:picLocks noChangeAspect="1"/>
          </p:cNvPicPr>
          <p:nvPr userDrawn="1"/>
        </p:nvPicPr>
        <p:blipFill>
          <a:blip r:embed="rId3"/>
          <a:srcRect l="-13007"/>
          <a:stretch>
            <a:fillRect/>
          </a:stretch>
        </p:blipFill>
        <p:spPr bwMode="auto">
          <a:xfrm>
            <a:off x="7732713" y="5865813"/>
            <a:ext cx="11033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 descr="circle-1.png"/>
          <p:cNvPicPr>
            <a:picLocks noChangeAspect="1"/>
          </p:cNvPicPr>
          <p:nvPr userDrawn="1"/>
        </p:nvPicPr>
        <p:blipFill>
          <a:blip r:embed="rId4"/>
          <a:srcRect r="3436"/>
          <a:stretch>
            <a:fillRect/>
          </a:stretch>
        </p:blipFill>
        <p:spPr bwMode="auto">
          <a:xfrm>
            <a:off x="85725" y="88900"/>
            <a:ext cx="882967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7480" y="1600200"/>
            <a:ext cx="3824520" cy="4525963"/>
          </a:xfr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Char char="§"/>
              <a:defRPr sz="2800"/>
            </a:lvl1pPr>
            <a:lvl2pPr marL="742950" indent="-336550">
              <a:buClr>
                <a:schemeClr val="tx2"/>
              </a:buClr>
              <a:defRPr sz="2400"/>
            </a:lvl2pPr>
            <a:lvl3pPr marL="1143000" indent="-344488">
              <a:buClr>
                <a:schemeClr val="tx2"/>
              </a:buCl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826" y="1600200"/>
            <a:ext cx="3900717" cy="4525963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§"/>
              <a:defRPr 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33655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344488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162800" cy="1143000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46113" y="6313488"/>
            <a:ext cx="5740400" cy="365125"/>
          </a:xfrm>
        </p:spPr>
        <p:txBody>
          <a:bodyPr/>
          <a:lstStyle>
            <a:lvl1pPr algn="l">
              <a:defRPr sz="11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National Effectiveness Study of First Step to Success (SAMPLE)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373938" y="6299200"/>
            <a:ext cx="520700" cy="365125"/>
          </a:xfrm>
        </p:spPr>
        <p:txBody>
          <a:bodyPr/>
          <a:lstStyle>
            <a:lvl1pPr algn="ctr">
              <a:defRPr sz="10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E6EE565-74A7-4390-9351-4A2A3805ED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/>
          <p:nvPr userDrawn="1"/>
        </p:nvSpPr>
        <p:spPr>
          <a:xfrm>
            <a:off x="0" y="0"/>
            <a:ext cx="47625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19" descr="border.png"/>
          <p:cNvPicPr>
            <a:picLocks noChangeAspect="1"/>
          </p:cNvPicPr>
          <p:nvPr userDrawn="1"/>
        </p:nvPicPr>
        <p:blipFill>
          <a:blip r:embed="rId2"/>
          <a:srcRect l="6979" r="5582"/>
          <a:stretch>
            <a:fillRect/>
          </a:stretch>
        </p:blipFill>
        <p:spPr bwMode="auto">
          <a:xfrm>
            <a:off x="623888" y="5965825"/>
            <a:ext cx="799465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0" descr="sri_logo_2_blu.jpg"/>
          <p:cNvPicPr>
            <a:picLocks noChangeAspect="1"/>
          </p:cNvPicPr>
          <p:nvPr userDrawn="1"/>
        </p:nvPicPr>
        <p:blipFill>
          <a:blip r:embed="rId3"/>
          <a:srcRect l="-13007"/>
          <a:stretch>
            <a:fillRect/>
          </a:stretch>
        </p:blipFill>
        <p:spPr bwMode="auto">
          <a:xfrm>
            <a:off x="7732713" y="5865813"/>
            <a:ext cx="11033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 descr="circle-1.png"/>
          <p:cNvPicPr>
            <a:picLocks noChangeAspect="1"/>
          </p:cNvPicPr>
          <p:nvPr userDrawn="1"/>
        </p:nvPicPr>
        <p:blipFill>
          <a:blip r:embed="rId4"/>
          <a:srcRect r="3436"/>
          <a:stretch>
            <a:fillRect/>
          </a:stretch>
        </p:blipFill>
        <p:spPr bwMode="auto">
          <a:xfrm>
            <a:off x="85725" y="88900"/>
            <a:ext cx="882967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7480" y="1600200"/>
            <a:ext cx="3824520" cy="4525963"/>
          </a:xfrm>
        </p:spPr>
        <p:txBody>
          <a:bodyPr/>
          <a:lstStyle>
            <a:lvl1pPr>
              <a:buClr>
                <a:schemeClr val="tx2"/>
              </a:buClr>
              <a:buFont typeface="Wingdings" pitchFamily="2" charset="2"/>
              <a:buChar char="§"/>
              <a:defRPr sz="2800"/>
            </a:lvl1pPr>
            <a:lvl2pPr marL="742950" indent="-336550">
              <a:buClr>
                <a:schemeClr val="tx2"/>
              </a:buClr>
              <a:defRPr sz="2400"/>
            </a:lvl2pPr>
            <a:lvl3pPr marL="1143000" indent="-344488">
              <a:buClr>
                <a:schemeClr val="tx2"/>
              </a:buCl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065941" y="1784804"/>
            <a:ext cx="3366861" cy="3861253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162800" cy="1143000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646113" y="6313488"/>
            <a:ext cx="5740400" cy="365125"/>
          </a:xfrm>
        </p:spPr>
        <p:txBody>
          <a:bodyPr/>
          <a:lstStyle>
            <a:lvl1pPr algn="l">
              <a:defRPr sz="11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National Effectiveness Study of First Step to Success (SAMPLE)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373938" y="6299200"/>
            <a:ext cx="520700" cy="365125"/>
          </a:xfrm>
        </p:spPr>
        <p:txBody>
          <a:bodyPr/>
          <a:lstStyle>
            <a:lvl1pPr algn="ctr">
              <a:defRPr sz="10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045B6FC-DD89-42BF-9276-CF736E82D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/>
          <p:nvPr userDrawn="1"/>
        </p:nvSpPr>
        <p:spPr>
          <a:xfrm>
            <a:off x="0" y="0"/>
            <a:ext cx="47625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" name="Picture 19" descr="border.png"/>
          <p:cNvPicPr>
            <a:picLocks noChangeAspect="1"/>
          </p:cNvPicPr>
          <p:nvPr userDrawn="1"/>
        </p:nvPicPr>
        <p:blipFill>
          <a:blip r:embed="rId2"/>
          <a:srcRect l="6979" r="5582"/>
          <a:stretch>
            <a:fillRect/>
          </a:stretch>
        </p:blipFill>
        <p:spPr bwMode="auto">
          <a:xfrm>
            <a:off x="623888" y="5965825"/>
            <a:ext cx="799465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0" descr="sri_logo_2_blu.jpg"/>
          <p:cNvPicPr>
            <a:picLocks noChangeAspect="1"/>
          </p:cNvPicPr>
          <p:nvPr userDrawn="1"/>
        </p:nvPicPr>
        <p:blipFill>
          <a:blip r:embed="rId3"/>
          <a:srcRect l="-13007"/>
          <a:stretch>
            <a:fillRect/>
          </a:stretch>
        </p:blipFill>
        <p:spPr bwMode="auto">
          <a:xfrm>
            <a:off x="7732713" y="5865813"/>
            <a:ext cx="11033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2" descr="circle-1.png"/>
          <p:cNvPicPr>
            <a:picLocks noChangeAspect="1"/>
          </p:cNvPicPr>
          <p:nvPr userDrawn="1"/>
        </p:nvPicPr>
        <p:blipFill>
          <a:blip r:embed="rId4"/>
          <a:srcRect r="3436"/>
          <a:stretch>
            <a:fillRect/>
          </a:stretch>
        </p:blipFill>
        <p:spPr bwMode="auto">
          <a:xfrm>
            <a:off x="85725" y="88900"/>
            <a:ext cx="882967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45018" y="1726749"/>
            <a:ext cx="3585028" cy="348798"/>
          </a:xfrm>
          <a:solidFill>
            <a:schemeClr val="accent1">
              <a:lumMod val="40000"/>
              <a:lumOff val="60000"/>
            </a:schemeClr>
          </a:solidFill>
          <a:ln w="6350" cmpd="sng">
            <a:solidFill>
              <a:schemeClr val="tx2"/>
            </a:solidFill>
          </a:ln>
        </p:spPr>
        <p:txBody>
          <a:bodyPr>
            <a:normAutofit/>
          </a:bodyPr>
          <a:lstStyle>
            <a:lvl1pPr>
              <a:buFontTx/>
              <a:buNone/>
              <a:defRPr sz="16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045244" y="2075546"/>
            <a:ext cx="3584801" cy="3643313"/>
          </a:xfrm>
          <a:ln w="6350" cmpd="sng">
            <a:solidFill>
              <a:schemeClr val="tx2"/>
            </a:solidFill>
          </a:ln>
        </p:spPr>
        <p:txBody>
          <a:bodyPr>
            <a:normAutofit/>
          </a:bodyPr>
          <a:lstStyle>
            <a:lvl1pPr marL="231775" indent="-231775">
              <a:buClr>
                <a:schemeClr val="tx2"/>
              </a:buClr>
              <a:buFont typeface="Wingdings" pitchFamily="2" charset="2"/>
              <a:buChar char="§"/>
              <a:defRPr sz="1800">
                <a:solidFill>
                  <a:schemeClr val="tx2"/>
                </a:solidFill>
              </a:defRPr>
            </a:lvl1pPr>
            <a:lvl2pPr marL="566738" indent="-276225">
              <a:buClr>
                <a:schemeClr val="tx2"/>
              </a:buClr>
              <a:tabLst/>
              <a:defRPr sz="1600">
                <a:solidFill>
                  <a:schemeClr val="tx2"/>
                </a:solidFill>
              </a:defRPr>
            </a:lvl2pPr>
            <a:lvl3pPr marL="798513" indent="-231775"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4905829" y="1734006"/>
            <a:ext cx="3585028" cy="348798"/>
          </a:xfrm>
          <a:solidFill>
            <a:schemeClr val="accent1">
              <a:lumMod val="40000"/>
              <a:lumOff val="60000"/>
            </a:schemeClr>
          </a:solidFill>
          <a:ln w="6350" cmpd="sng">
            <a:solidFill>
              <a:schemeClr val="tx2"/>
            </a:solidFill>
          </a:ln>
        </p:spPr>
        <p:txBody>
          <a:bodyPr>
            <a:normAutofit/>
          </a:bodyPr>
          <a:lstStyle>
            <a:lvl1pPr>
              <a:buFontTx/>
              <a:buNone/>
              <a:defRPr sz="16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4905829" y="2082803"/>
            <a:ext cx="3584801" cy="3643313"/>
          </a:xfrm>
          <a:ln w="6350" cmpd="sng">
            <a:solidFill>
              <a:schemeClr val="tx2"/>
            </a:solidFill>
          </a:ln>
        </p:spPr>
        <p:txBody>
          <a:bodyPr>
            <a:normAutofit/>
          </a:bodyPr>
          <a:lstStyle>
            <a:lvl1pPr marL="231775" indent="-231775">
              <a:buClr>
                <a:schemeClr val="tx2"/>
              </a:buClr>
              <a:buFont typeface="Wingdings" pitchFamily="2" charset="2"/>
              <a:buChar char="§"/>
              <a:defRPr sz="1800">
                <a:solidFill>
                  <a:schemeClr val="tx2"/>
                </a:solidFill>
              </a:defRPr>
            </a:lvl1pPr>
            <a:lvl2pPr marL="566738" indent="-276225">
              <a:buClr>
                <a:schemeClr val="tx2"/>
              </a:buClr>
              <a:tabLst/>
              <a:defRPr sz="1600">
                <a:solidFill>
                  <a:schemeClr val="tx2"/>
                </a:solidFill>
              </a:defRPr>
            </a:lvl2pPr>
            <a:lvl3pPr marL="798513" indent="-231775">
              <a:buClr>
                <a:schemeClr val="tx2"/>
              </a:buClr>
              <a:defRPr sz="1400">
                <a:solidFill>
                  <a:schemeClr val="tx2"/>
                </a:solidFill>
              </a:defRPr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162800" cy="1143000"/>
          </a:xfrm>
        </p:spPr>
        <p:txBody>
          <a:bodyPr>
            <a:noAutofit/>
          </a:bodyPr>
          <a:lstStyle>
            <a:lvl1pPr algn="l">
              <a:defRPr sz="3600" b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646113" y="6313488"/>
            <a:ext cx="5740400" cy="365125"/>
          </a:xfrm>
        </p:spPr>
        <p:txBody>
          <a:bodyPr/>
          <a:lstStyle>
            <a:lvl1pPr algn="l">
              <a:defRPr sz="11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National Effectiveness Study of First Step to Success (SAMPLE)</a:t>
            </a:r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7373938" y="6299200"/>
            <a:ext cx="520700" cy="365125"/>
          </a:xfrm>
        </p:spPr>
        <p:txBody>
          <a:bodyPr/>
          <a:lstStyle>
            <a:lvl1pPr algn="ctr">
              <a:defRPr sz="10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B3C7E71-C690-4B4E-A432-51427386E2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 userDrawn="1"/>
        </p:nvSpPr>
        <p:spPr>
          <a:xfrm>
            <a:off x="0" y="0"/>
            <a:ext cx="47625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10" descr="circle-1.png"/>
          <p:cNvPicPr>
            <a:picLocks noChangeAspect="1"/>
          </p:cNvPicPr>
          <p:nvPr userDrawn="1"/>
        </p:nvPicPr>
        <p:blipFill>
          <a:blip r:embed="rId2"/>
          <a:srcRect r="3436"/>
          <a:stretch>
            <a:fillRect/>
          </a:stretch>
        </p:blipFill>
        <p:spPr bwMode="auto">
          <a:xfrm>
            <a:off x="85725" y="88900"/>
            <a:ext cx="882967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border.png"/>
          <p:cNvPicPr>
            <a:picLocks noChangeAspect="1"/>
          </p:cNvPicPr>
          <p:nvPr userDrawn="1"/>
        </p:nvPicPr>
        <p:blipFill>
          <a:blip r:embed="rId3"/>
          <a:srcRect l="6979" r="5582"/>
          <a:stretch>
            <a:fillRect/>
          </a:stretch>
        </p:blipFill>
        <p:spPr bwMode="auto">
          <a:xfrm>
            <a:off x="623888" y="5965825"/>
            <a:ext cx="7994650" cy="43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sri_logo_2_blu.jpg"/>
          <p:cNvPicPr>
            <a:picLocks noChangeAspect="1"/>
          </p:cNvPicPr>
          <p:nvPr userDrawn="1"/>
        </p:nvPicPr>
        <p:blipFill>
          <a:blip r:embed="rId4"/>
          <a:srcRect l="-13007"/>
          <a:stretch>
            <a:fillRect/>
          </a:stretch>
        </p:blipFill>
        <p:spPr bwMode="auto">
          <a:xfrm>
            <a:off x="7732713" y="5865813"/>
            <a:ext cx="1103312" cy="68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162800" cy="1143000"/>
          </a:xfrm>
        </p:spPr>
        <p:txBody>
          <a:bodyPr rtlCol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600" b="1" kern="1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93913" y="1789802"/>
            <a:ext cx="7474226" cy="384175"/>
          </a:xfrm>
        </p:spPr>
        <p:txBody>
          <a:bodyPr>
            <a:normAutofit/>
          </a:bodyPr>
          <a:lstStyle>
            <a:lvl1pPr algn="ctr">
              <a:buFontTx/>
              <a:buNone/>
              <a:defRPr sz="18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19" name="Chart Placeholder 19"/>
          <p:cNvSpPr>
            <a:spLocks noGrp="1"/>
          </p:cNvSpPr>
          <p:nvPr>
            <p:ph type="chart" sz="quarter" idx="13"/>
          </p:nvPr>
        </p:nvSpPr>
        <p:spPr>
          <a:xfrm>
            <a:off x="967409" y="2386014"/>
            <a:ext cx="7394713" cy="360397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646113" y="6313488"/>
            <a:ext cx="5740400" cy="365125"/>
          </a:xfrm>
        </p:spPr>
        <p:txBody>
          <a:bodyPr/>
          <a:lstStyle>
            <a:lvl1pPr algn="l">
              <a:defRPr sz="1100" b="1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National Effectiveness Study of First Step to Success (SAMPLE)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7373938" y="6299200"/>
            <a:ext cx="520700" cy="365125"/>
          </a:xfrm>
        </p:spPr>
        <p:txBody>
          <a:bodyPr/>
          <a:lstStyle>
            <a:lvl1pPr algn="ctr">
              <a:defRPr sz="10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A21C749-4C32-41A4-A377-B94A5A1CB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National Effectiveness Study of First Step to Success (SAMPLE)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BD450A5-4860-4439-B3E3-0A5263E2D4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1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2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06438" y="5018088"/>
            <a:ext cx="4592637" cy="12795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Title 31"/>
          <p:cNvSpPr>
            <a:spLocks noGrp="1"/>
          </p:cNvSpPr>
          <p:nvPr>
            <p:ph type="ctrTitle"/>
          </p:nvPr>
        </p:nvSpPr>
        <p:spPr>
          <a:xfrm>
            <a:off x="603250" y="2678113"/>
            <a:ext cx="5184775" cy="36909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100" dirty="0" smtClean="0"/>
              <a:t>Evaluation of the Saint Paul Early Childhood Scholarship Program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/>
              <a:t>Presented by: </a:t>
            </a:r>
            <a:br>
              <a:rPr lang="en-US" sz="2200" dirty="0" smtClean="0"/>
            </a:br>
            <a:r>
              <a:rPr lang="en-US" sz="2200" dirty="0" smtClean="0"/>
              <a:t>Donna Spiker &amp; </a:t>
            </a:r>
            <a:r>
              <a:rPr lang="en-US" sz="2200" smtClean="0"/>
              <a:t>Rob Grunewald 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>For: </a:t>
            </a:r>
            <a:br>
              <a:rPr lang="en-US" sz="2200" dirty="0" smtClean="0"/>
            </a:br>
            <a:r>
              <a:rPr lang="en-US" sz="2200" dirty="0" smtClean="0"/>
              <a:t>Minnesota Early Learning Foundation</a:t>
            </a:r>
            <a:br>
              <a:rPr lang="en-US" sz="2200" dirty="0" smtClean="0"/>
            </a:br>
            <a:r>
              <a:rPr lang="en-US" sz="2200" dirty="0" smtClean="0"/>
              <a:t>April 15, 2011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What will be covered today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SzTx/>
            </a:pPr>
            <a:r>
              <a:rPr lang="en-US" smtClean="0">
                <a:latin typeface="Arial" charset="0"/>
                <a:cs typeface="Arial" charset="0"/>
              </a:rPr>
              <a:t>Overview of the scholarship program</a:t>
            </a:r>
          </a:p>
          <a:p>
            <a:pPr>
              <a:lnSpc>
                <a:spcPct val="90000"/>
              </a:lnSpc>
              <a:buSzTx/>
            </a:pPr>
            <a:r>
              <a:rPr lang="en-US" smtClean="0">
                <a:latin typeface="Arial" charset="0"/>
                <a:cs typeface="Arial" charset="0"/>
              </a:rPr>
              <a:t>Evaluation questions and methods</a:t>
            </a:r>
          </a:p>
          <a:p>
            <a:pPr>
              <a:lnSpc>
                <a:spcPct val="90000"/>
              </a:lnSpc>
              <a:buSzTx/>
            </a:pPr>
            <a:r>
              <a:rPr lang="en-US" smtClean="0">
                <a:latin typeface="Arial" charset="0"/>
                <a:cs typeface="Arial" charset="0"/>
              </a:rPr>
              <a:t>Key findings for Year 3</a:t>
            </a:r>
          </a:p>
          <a:p>
            <a:pPr lvl="1" defTabSz="914400">
              <a:lnSpc>
                <a:spcPct val="9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Communities</a:t>
            </a:r>
          </a:p>
          <a:p>
            <a:pPr lvl="1" defTabSz="914400">
              <a:lnSpc>
                <a:spcPct val="9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Programs</a:t>
            </a:r>
          </a:p>
          <a:p>
            <a:pPr lvl="1" defTabSz="914400">
              <a:lnSpc>
                <a:spcPct val="9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Families</a:t>
            </a:r>
          </a:p>
          <a:p>
            <a:pPr lvl="1" defTabSz="914400">
              <a:lnSpc>
                <a:spcPct val="9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Children</a:t>
            </a:r>
          </a:p>
          <a:p>
            <a:pPr lvl="1" defTabSz="914400">
              <a:lnSpc>
                <a:spcPct val="9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Costs and use of scholarship funds</a:t>
            </a:r>
          </a:p>
        </p:txBody>
      </p:sp>
      <p:sp>
        <p:nvSpPr>
          <p:cNvPr id="12291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578BF6-C232-4067-A92A-B2761C4B2212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42938" y="2757488"/>
            <a:ext cx="4186237" cy="31956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400" dirty="0" smtClean="0"/>
              <a:t>What is the Scholarship Program?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400" dirty="0" smtClean="0"/>
              <a:t>(A refresher)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 descr="\\Policy4\org 653\Projects\653\StockPhotos\Categorized Library_NOT FOR USE YET\All Photos\Preschool\iStock_000013114621Medium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4113" y="2676525"/>
            <a:ext cx="3878262" cy="2740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Market-Based Approach to ECE</a:t>
            </a:r>
            <a:endParaRPr lang="en-US" sz="3300" dirty="0"/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Demand-side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Empower parents with tools: parent mentors, information, and scholarships. </a:t>
            </a:r>
          </a:p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Supply-side 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Must achieve 3- or 4-star Parent Aware rating.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ECE programs compete for scholarship families. </a:t>
            </a:r>
          </a:p>
        </p:txBody>
      </p:sp>
      <p:sp>
        <p:nvSpPr>
          <p:cNvPr id="15363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F72BF2B-4BA4-4CC5-A7C9-66DC6D27D11F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Goals of the Scholarship Program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4921250" cy="4525963"/>
          </a:xfrm>
        </p:spPr>
        <p:txBody>
          <a:bodyPr rtlCol="0">
            <a:normAutofit/>
          </a:bodyPr>
          <a:lstStyle/>
          <a:p>
            <a:pPr fontAlgn="auto">
              <a:defRPr/>
            </a:pPr>
            <a:endParaRPr lang="en-US" sz="1050" dirty="0" smtClean="0"/>
          </a:p>
          <a:p>
            <a:pPr fontAlgn="auto">
              <a:defRPr/>
            </a:pPr>
            <a:r>
              <a:rPr lang="en-US" dirty="0" smtClean="0"/>
              <a:t>School readiness</a:t>
            </a:r>
          </a:p>
          <a:p>
            <a:pPr fontAlgn="auto">
              <a:defRPr/>
            </a:pPr>
            <a:endParaRPr lang="en-US" dirty="0" smtClean="0"/>
          </a:p>
          <a:p>
            <a:pPr fontAlgn="auto">
              <a:defRPr/>
            </a:pPr>
            <a:r>
              <a:rPr lang="en-US" dirty="0" smtClean="0"/>
              <a:t>Parent engagement</a:t>
            </a:r>
          </a:p>
          <a:p>
            <a:pPr fontAlgn="auto">
              <a:defRPr/>
            </a:pPr>
            <a:endParaRPr lang="en-US" dirty="0" smtClean="0"/>
          </a:p>
          <a:p>
            <a:pPr fontAlgn="auto">
              <a:defRPr/>
            </a:pPr>
            <a:r>
              <a:rPr lang="en-US" dirty="0" smtClean="0"/>
              <a:t>More high-quality openings at ECE   programs</a:t>
            </a:r>
            <a:endParaRPr lang="en-US" dirty="0"/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7421AE0-190C-4BDB-B25B-5F16C8A5B0DC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  <p:pic>
        <p:nvPicPr>
          <p:cNvPr id="7" name="Picture 6" descr="\\Policy4\org 653\Projects\653\StockPhotos\Categorized Library_NOT FOR USE YET\All Photos\Preschool\iStock_000013706831Medium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4588" y="2181225"/>
            <a:ext cx="3767137" cy="2763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2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9422FE-A00B-4A37-9970-657DF8962C73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945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77863" y="6180138"/>
            <a:ext cx="3783012" cy="677862"/>
          </a:xfrm>
        </p:spPr>
        <p:txBody>
          <a:bodyPr/>
          <a:lstStyle/>
          <a:p>
            <a:endParaRPr>
              <a:latin typeface="Arial" charset="0"/>
              <a:cs typeface="Arial" charset="0"/>
            </a:endParaRPr>
          </a:p>
        </p:txBody>
      </p:sp>
      <p:pic>
        <p:nvPicPr>
          <p:cNvPr id="194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400" t="9805" r="1601" b="1945"/>
          <a:stretch>
            <a:fillRect/>
          </a:stretch>
        </p:blipFill>
        <p:spPr>
          <a:xfrm>
            <a:off x="-301625" y="0"/>
            <a:ext cx="9567863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Administration</a:t>
            </a:r>
            <a:endParaRPr lang="en-US" sz="3300" dirty="0"/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C03AB07-D018-485C-A398-B68D7BC0A310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08063" y="1847850"/>
          <a:ext cx="7429500" cy="3724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6900"/>
                <a:gridCol w="4292600"/>
              </a:tblGrid>
              <a:tr h="747311">
                <a:tc>
                  <a:txBody>
                    <a:bodyPr/>
                    <a:lstStyle/>
                    <a:p>
                      <a:r>
                        <a:rPr lang="en-US" sz="19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City of Saint Paul</a:t>
                      </a:r>
                      <a:endParaRPr lang="en-US" sz="1900" b="0" dirty="0"/>
                    </a:p>
                  </a:txBody>
                  <a:tcPr marL="72455" marR="72455" marT="36228" marB="36228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Coordination and marketing</a:t>
                      </a:r>
                      <a:endParaRPr lang="en-US" sz="1900" b="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72455" marR="72455" marT="36228" marB="362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734264">
                <a:tc>
                  <a:txBody>
                    <a:bodyPr/>
                    <a:lstStyle/>
                    <a:p>
                      <a:r>
                        <a:rPr lang="en-US" sz="19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Resources for Child Caring</a:t>
                      </a:r>
                      <a:endParaRPr lang="en-US" sz="1900" b="0" dirty="0"/>
                    </a:p>
                  </a:txBody>
                  <a:tcPr marL="72455" marR="72455" marT="36228" marB="36228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Referral assistance, application and scholarship payment processing</a:t>
                      </a:r>
                      <a:endParaRPr lang="en-US" sz="1900" b="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72455" marR="72455" marT="36228" marB="362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311">
                <a:tc>
                  <a:txBody>
                    <a:bodyPr/>
                    <a:lstStyle/>
                    <a:p>
                      <a:r>
                        <a:rPr lang="en-US" sz="19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Saint Paul-Ramsey County Public Health</a:t>
                      </a:r>
                      <a:endParaRPr lang="en-US" sz="1900" b="0" dirty="0"/>
                    </a:p>
                  </a:txBody>
                  <a:tcPr marL="72455" marR="72455" marT="36228" marB="36228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Parent mentor coordination and delivery </a:t>
                      </a:r>
                      <a:endParaRPr lang="en-US" sz="1900" b="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72455" marR="72455" marT="36228" marB="362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311">
                <a:tc>
                  <a:txBody>
                    <a:bodyPr/>
                    <a:lstStyle/>
                    <a:p>
                      <a:r>
                        <a:rPr lang="en-US" sz="1900" b="0" dirty="0" smtClean="0">
                          <a:latin typeface="Arial" pitchFamily="34" charset="0"/>
                          <a:cs typeface="Arial" pitchFamily="34" charset="0"/>
                        </a:rPr>
                        <a:t>Minnesota Early Learning Foundation</a:t>
                      </a:r>
                      <a:endParaRPr lang="en-US" sz="1900" b="0" dirty="0"/>
                    </a:p>
                  </a:txBody>
                  <a:tcPr marL="72455" marR="72455" marT="36228" marB="36228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Fundraising and program development</a:t>
                      </a:r>
                      <a:endParaRPr lang="en-US" sz="1900" b="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72455" marR="72455" marT="36228" marB="362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311">
                <a:tc>
                  <a:txBody>
                    <a:bodyPr/>
                    <a:lstStyle/>
                    <a:p>
                      <a:r>
                        <a:rPr lang="en-US" sz="1900" b="0" dirty="0" smtClean="0">
                          <a:latin typeface="Arial" pitchFamily="34" charset="0"/>
                          <a:cs typeface="Arial" pitchFamily="34" charset="0"/>
                        </a:rPr>
                        <a:t>SRI International</a:t>
                      </a:r>
                      <a:endParaRPr lang="en-US" sz="19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455" marR="72455" marT="36228" marB="36228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b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Evaluation</a:t>
                      </a:r>
                      <a:endParaRPr lang="en-US" sz="1900" b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455" marR="72455" marT="36228" marB="3622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Scholarship Program Eligibility</a:t>
            </a:r>
            <a:endParaRPr lang="en-US" sz="3300" dirty="0"/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Residence: Live in Frogtown, North End or Payne-Phalen neighborhoods in Saint Paul</a:t>
            </a:r>
          </a:p>
          <a:p>
            <a:pPr>
              <a:buSzTx/>
            </a:pPr>
            <a:endParaRPr lang="en-US" sz="1000" smtClean="0">
              <a:latin typeface="Arial" charset="0"/>
              <a:cs typeface="Arial" charset="0"/>
            </a:endParaRPr>
          </a:p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Income: Below 185% of poverty</a:t>
            </a:r>
          </a:p>
          <a:p>
            <a:pPr>
              <a:buSzTx/>
            </a:pPr>
            <a:endParaRPr lang="en-US" sz="1000" smtClean="0">
              <a:latin typeface="Arial" charset="0"/>
              <a:cs typeface="Arial" charset="0"/>
            </a:endParaRPr>
          </a:p>
          <a:p>
            <a:pPr>
              <a:spcAft>
                <a:spcPts val="600"/>
              </a:spcAft>
              <a:buSzTx/>
            </a:pPr>
            <a:r>
              <a:rPr lang="en-US" smtClean="0">
                <a:latin typeface="Arial" charset="0"/>
                <a:cs typeface="Arial" charset="0"/>
              </a:rPr>
              <a:t>Child Age: Either age 3 or age 0-1 on September 1st of  current school year</a:t>
            </a:r>
          </a:p>
          <a:p>
            <a:pPr>
              <a:spcAft>
                <a:spcPts val="600"/>
              </a:spcAft>
              <a:buSzTx/>
            </a:pPr>
            <a:endParaRPr lang="en-US" sz="1000" smtClean="0">
              <a:latin typeface="Arial" charset="0"/>
              <a:cs typeface="Arial" charset="0"/>
            </a:endParaRPr>
          </a:p>
          <a:p>
            <a:pPr>
              <a:spcAft>
                <a:spcPts val="600"/>
              </a:spcAft>
              <a:buSzTx/>
            </a:pPr>
            <a:r>
              <a:rPr lang="en-US" smtClean="0">
                <a:latin typeface="Arial" charset="0"/>
                <a:cs typeface="Arial" charset="0"/>
              </a:rPr>
              <a:t>Pilot timeframe: January 2008 through August 2011</a:t>
            </a:r>
          </a:p>
        </p:txBody>
      </p:sp>
      <p:sp>
        <p:nvSpPr>
          <p:cNvPr id="22531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5EFEA6-DC64-4E93-99BE-7244F06852E7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7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Box 7"/>
          <p:cNvSpPr txBox="1">
            <a:spLocks noChangeArrowheads="1"/>
          </p:cNvSpPr>
          <p:nvPr/>
        </p:nvSpPr>
        <p:spPr bwMode="auto">
          <a:xfrm>
            <a:off x="1371600" y="260350"/>
            <a:ext cx="2057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  <a:cs typeface="Arial" charset="0"/>
              </a:rPr>
              <a:t>Pilot Area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362200" y="793750"/>
            <a:ext cx="6858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80" name="Straight Connector 9"/>
          <p:cNvCxnSpPr>
            <a:cxnSpLocks noChangeShapeType="1"/>
          </p:cNvCxnSpPr>
          <p:nvPr/>
        </p:nvCxnSpPr>
        <p:spPr bwMode="auto">
          <a:xfrm>
            <a:off x="3200400" y="946150"/>
            <a:ext cx="2743200" cy="129540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4581" name="Straight Connector 10"/>
          <p:cNvCxnSpPr>
            <a:cxnSpLocks noChangeShapeType="1"/>
          </p:cNvCxnSpPr>
          <p:nvPr/>
        </p:nvCxnSpPr>
        <p:spPr bwMode="auto">
          <a:xfrm flipV="1">
            <a:off x="3200400" y="869950"/>
            <a:ext cx="2743200" cy="7620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4582" name="Straight Connector 11"/>
          <p:cNvCxnSpPr>
            <a:cxnSpLocks noChangeShapeType="1"/>
          </p:cNvCxnSpPr>
          <p:nvPr/>
        </p:nvCxnSpPr>
        <p:spPr bwMode="auto">
          <a:xfrm rot="5400000" flipH="1" flipV="1">
            <a:off x="5410200" y="1403350"/>
            <a:ext cx="1066800" cy="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4583" name="Straight Connector 12"/>
          <p:cNvCxnSpPr>
            <a:cxnSpLocks noChangeShapeType="1"/>
          </p:cNvCxnSpPr>
          <p:nvPr/>
        </p:nvCxnSpPr>
        <p:spPr bwMode="auto">
          <a:xfrm flipV="1">
            <a:off x="4343400" y="1860550"/>
            <a:ext cx="1600200" cy="106680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4584" name="Straight Connector 13"/>
          <p:cNvCxnSpPr>
            <a:cxnSpLocks noChangeShapeType="1"/>
          </p:cNvCxnSpPr>
          <p:nvPr/>
        </p:nvCxnSpPr>
        <p:spPr bwMode="auto">
          <a:xfrm>
            <a:off x="2514600" y="2927350"/>
            <a:ext cx="1828800" cy="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4585" name="Straight Connector 14"/>
          <p:cNvCxnSpPr>
            <a:cxnSpLocks noChangeShapeType="1"/>
          </p:cNvCxnSpPr>
          <p:nvPr/>
        </p:nvCxnSpPr>
        <p:spPr bwMode="auto">
          <a:xfrm rot="5400000" flipH="1" flipV="1">
            <a:off x="1752600" y="2165350"/>
            <a:ext cx="1524000" cy="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4586" name="Straight Connector 15"/>
          <p:cNvCxnSpPr>
            <a:cxnSpLocks noChangeShapeType="1"/>
          </p:cNvCxnSpPr>
          <p:nvPr/>
        </p:nvCxnSpPr>
        <p:spPr bwMode="auto">
          <a:xfrm rot="5400000" flipH="1" flipV="1">
            <a:off x="2819400" y="1327150"/>
            <a:ext cx="762000" cy="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4587" name="Straight Connector 16"/>
          <p:cNvCxnSpPr>
            <a:cxnSpLocks noChangeShapeType="1"/>
          </p:cNvCxnSpPr>
          <p:nvPr/>
        </p:nvCxnSpPr>
        <p:spPr bwMode="auto">
          <a:xfrm>
            <a:off x="2819400" y="1708150"/>
            <a:ext cx="381000" cy="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4588" name="Straight Connector 17"/>
          <p:cNvCxnSpPr>
            <a:cxnSpLocks noChangeShapeType="1"/>
          </p:cNvCxnSpPr>
          <p:nvPr/>
        </p:nvCxnSpPr>
        <p:spPr bwMode="auto">
          <a:xfrm rot="16200000" flipH="1">
            <a:off x="2552700" y="1365250"/>
            <a:ext cx="457200" cy="22860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4589" name="Straight Connector 18"/>
          <p:cNvCxnSpPr>
            <a:cxnSpLocks noChangeShapeType="1"/>
          </p:cNvCxnSpPr>
          <p:nvPr/>
        </p:nvCxnSpPr>
        <p:spPr bwMode="auto">
          <a:xfrm rot="5400000">
            <a:off x="2476500" y="1289050"/>
            <a:ext cx="228600" cy="152400"/>
          </a:xfrm>
          <a:prstGeom prst="lin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Evaluation Questions</a:t>
            </a:r>
            <a:endParaRPr lang="en-US" sz="3300" dirty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How were the three inputs/components implemented? 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Increasing access to information and resources (parent mentoring, scholarships) for low-income parents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Increasing access to high-quality ECE programs for children from low-income households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Increasing supply and quality of ECE programs in the community</a:t>
            </a:r>
          </a:p>
        </p:txBody>
      </p:sp>
      <p:sp>
        <p:nvSpPr>
          <p:cNvPr id="25603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331731-1DDF-4009-B2FF-89E240F1166C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Evaluation Questions (continued)</a:t>
            </a:r>
            <a:endParaRPr lang="en-US" sz="3300" dirty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What impact did the Scholarship Program have on . . . 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Participating children and their families?      (child-level) 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Programs participating in the rating system? (program-level)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Supply/quality of ECE programs in the pilot communities? (community-level)</a:t>
            </a:r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165C5F-C5A0-4B79-81F2-5156CF4685F4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Methods and Data Sources</a:t>
            </a:r>
            <a:endParaRPr lang="en-US" sz="3300" dirty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Administrative data. </a:t>
            </a:r>
          </a:p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Qualitative interviews and focus groups with key stakeholders at multiple times across implementation.</a:t>
            </a:r>
          </a:p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Data were collected on program characteristics through NACCRRAware and Parent Aware (quality rating system).</a:t>
            </a:r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477AA89-4A16-4672-BD68-D393451764AF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408863" cy="1143000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Methods and Data Sources (continued)</a:t>
            </a:r>
            <a:endParaRPr lang="en-US" sz="3300" dirty="0"/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573088" y="1979613"/>
            <a:ext cx="5013325" cy="3446462"/>
          </a:xfrm>
        </p:spPr>
        <p:txBody>
          <a:bodyPr/>
          <a:lstStyle/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Program survey</a:t>
            </a:r>
          </a:p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Parent phone interviews</a:t>
            </a:r>
          </a:p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Direct child assessments and teacher checklists (standardized measures)</a:t>
            </a:r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7D18E09-6542-40ED-8126-7687A5042A4C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  <p:pic>
        <p:nvPicPr>
          <p:cNvPr id="7" name="Picture 6" descr="\\Policy4\org 653\Projects\653\StockPhotos\Categorized Library_NOT FOR USE YET\All Photos\Preschool\CB012630_corbi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8175" y="2320925"/>
            <a:ext cx="3275013" cy="24622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6"/>
          <p:cNvSpPr>
            <a:spLocks noGrp="1"/>
          </p:cNvSpPr>
          <p:nvPr>
            <p:ph type="title"/>
          </p:nvPr>
        </p:nvSpPr>
        <p:spPr>
          <a:xfrm>
            <a:off x="1728788" y="2139950"/>
            <a:ext cx="6867525" cy="1135063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Findings: Communities</a:t>
            </a:r>
          </a:p>
        </p:txBody>
      </p:sp>
      <p:sp>
        <p:nvSpPr>
          <p:cNvPr id="3" name="Footer Placeholder 8"/>
          <p:cNvSpPr txBox="1">
            <a:spLocks/>
          </p:cNvSpPr>
          <p:nvPr/>
        </p:nvSpPr>
        <p:spPr>
          <a:xfrm>
            <a:off x="646113" y="6313488"/>
            <a:ext cx="57404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The Saint Paul Early Childhood Scholarship Program, 4/15/2011</a:t>
            </a:r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33795" name="Picture 3" descr="\\Policy4\org 653\Projects\653\StockPhotos\Everyday Living_disc\421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1100" y="3514725"/>
            <a:ext cx="3159125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4" descr="\\Policy4\org 653\Projects\653\StockPhotos\Everyday Living_disc\710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3463" y="3470275"/>
            <a:ext cx="3114675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600200"/>
            <a:ext cx="8229600" cy="4676775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SzTx/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Arial" charset="0"/>
              </a:rPr>
              <a:t>Children and families served were diverse and demonstrated a need for access to information and resources to support their children’s development and  early learning. 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spcAft>
                <a:spcPts val="300"/>
              </a:spcAft>
              <a:buSzTx/>
            </a:pPr>
            <a:r>
              <a:rPr lang="en-US" sz="2400" smtClean="0">
                <a:latin typeface="Arial" charset="0"/>
                <a:cs typeface="Arial" charset="0"/>
              </a:rPr>
              <a:t>Diversity</a:t>
            </a:r>
          </a:p>
          <a:p>
            <a:pPr lvl="1" defTabSz="914400">
              <a:lnSpc>
                <a:spcPct val="8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z="2200" smtClean="0">
                <a:latin typeface="Arial" charset="0"/>
                <a:cs typeface="Arial" charset="0"/>
              </a:rPr>
              <a:t>56% of families reported English as home language on the application form.</a:t>
            </a:r>
          </a:p>
          <a:p>
            <a:pPr lvl="1" defTabSz="914400">
              <a:lnSpc>
                <a:spcPct val="8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z="2200" smtClean="0">
                <a:latin typeface="Arial" charset="0"/>
                <a:cs typeface="Arial" charset="0"/>
              </a:rPr>
              <a:t>30% of the families considered themselves immigrants.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spcAft>
                <a:spcPts val="300"/>
              </a:spcAft>
              <a:buSzTx/>
            </a:pPr>
            <a:r>
              <a:rPr lang="en-US" sz="2400" smtClean="0">
                <a:latin typeface="Arial" charset="0"/>
                <a:cs typeface="Arial" charset="0"/>
              </a:rPr>
              <a:t>Need</a:t>
            </a:r>
          </a:p>
          <a:p>
            <a:pPr lvl="1" defTabSz="914400">
              <a:lnSpc>
                <a:spcPct val="8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z="2200" smtClean="0">
                <a:latin typeface="Arial" charset="0"/>
                <a:cs typeface="Arial" charset="0"/>
              </a:rPr>
              <a:t>72% were below 100% FPL.</a:t>
            </a:r>
          </a:p>
          <a:p>
            <a:pPr lvl="1" defTabSz="914400">
              <a:lnSpc>
                <a:spcPct val="8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z="2200" smtClean="0">
                <a:latin typeface="Arial" charset="0"/>
                <a:cs typeface="Arial" charset="0"/>
              </a:rPr>
              <a:t>51% of families receiving financial assistance from CCAP and/or MFIP.</a:t>
            </a:r>
          </a:p>
          <a:p>
            <a:pPr lvl="1" defTabSz="914400">
              <a:lnSpc>
                <a:spcPct val="8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z="2200" smtClean="0">
                <a:latin typeface="Arial" charset="0"/>
                <a:cs typeface="Arial" charset="0"/>
              </a:rPr>
              <a:t>59% of parents were working or attending school.</a:t>
            </a:r>
          </a:p>
        </p:txBody>
      </p:sp>
      <p:sp>
        <p:nvSpPr>
          <p:cNvPr id="34818" name="Slide Number Placeholder 2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67741C-1BBA-4490-BAB6-5A8E09C291D6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Communities</a:t>
            </a:r>
            <a:endParaRPr lang="en-US" sz="3300" dirty="0"/>
          </a:p>
        </p:txBody>
      </p:sp>
      <p:sp>
        <p:nvSpPr>
          <p:cNvPr id="8" name="Footer Placeholder 8"/>
          <p:cNvSpPr txBox="1">
            <a:spLocks/>
          </p:cNvSpPr>
          <p:nvPr/>
        </p:nvSpPr>
        <p:spPr>
          <a:xfrm>
            <a:off x="646113" y="6313488"/>
            <a:ext cx="57404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The Saint Paul Early Childhood Scholarship Program, 4/15/2011</a:t>
            </a:r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z="3300" smtClean="0"/>
              <a:t>Key findings: Communities</a:t>
            </a:r>
            <a:endParaRPr sz="3300"/>
          </a:p>
        </p:txBody>
      </p:sp>
      <p:sp>
        <p:nvSpPr>
          <p:cNvPr id="35842" name="Slide Number Placeholder 3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25F2C81-FF11-4171-B99D-72AAD05B8590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5843" name="Text Placeholder 48"/>
          <p:cNvSpPr>
            <a:spLocks noGrp="1"/>
          </p:cNvSpPr>
          <p:nvPr>
            <p:ph type="body" sz="quarter" idx="10"/>
          </p:nvPr>
        </p:nvSpPr>
        <p:spPr>
          <a:xfrm>
            <a:off x="993775" y="1789113"/>
            <a:ext cx="7473950" cy="384175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Demographic Characteristics of Children and Families</a:t>
            </a:r>
          </a:p>
        </p:txBody>
      </p:sp>
      <p:graphicFrame>
        <p:nvGraphicFramePr>
          <p:cNvPr id="35844" name="Chart Placeholder 11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966788" y="2203450"/>
          <a:ext cx="7394575" cy="4003675"/>
        </p:xfrm>
        <a:graphic>
          <a:graphicData uri="http://schemas.openxmlformats.org/presentationml/2006/ole">
            <p:oleObj spid="_x0000_s35844" r:id="rId3" imgW="7395089" imgH="4005419" progId="Excel.Chart.8">
              <p:embed/>
            </p:oleObj>
          </a:graphicData>
        </a:graphic>
      </p:graphicFrame>
      <p:sp>
        <p:nvSpPr>
          <p:cNvPr id="35845" name="TextBox 8"/>
          <p:cNvSpPr txBox="1">
            <a:spLocks noChangeArrowheads="1"/>
          </p:cNvSpPr>
          <p:nvPr/>
        </p:nvSpPr>
        <p:spPr bwMode="auto">
          <a:xfrm>
            <a:off x="679450" y="6308725"/>
            <a:ext cx="47371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Source: Application data (</a:t>
            </a:r>
            <a:r>
              <a:rPr lang="en-US" sz="1400" i="1"/>
              <a:t>N</a:t>
            </a:r>
            <a:r>
              <a:rPr lang="en-US" sz="1400"/>
              <a:t> = 257)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Communities</a:t>
            </a:r>
            <a:endParaRPr lang="en-US" sz="3300" dirty="0"/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Overall, implementation went well.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400" smtClean="0">
                <a:latin typeface="Arial" charset="0"/>
                <a:cs typeface="Arial" charset="0"/>
              </a:rPr>
              <a:t>About 650 children and their families participated in the scholarship program.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400" smtClean="0">
                <a:latin typeface="Arial" charset="0"/>
                <a:cs typeface="Arial" charset="0"/>
              </a:rPr>
              <a:t>348 children received scholarships to attend high-quality ECE programs (38% of the 924 three- and four-year-olds in districts 6 and 7 living at or below 185% FPL</a:t>
            </a:r>
            <a:r>
              <a:rPr lang="en-US" sz="2400" baseline="30000" smtClean="0">
                <a:latin typeface="Arial" charset="0"/>
                <a:cs typeface="Arial" charset="0"/>
              </a:rPr>
              <a:t>1</a:t>
            </a:r>
            <a:r>
              <a:rPr lang="en-US" sz="2400" smtClean="0">
                <a:latin typeface="Arial" charset="0"/>
                <a:cs typeface="Arial" charset="0"/>
              </a:rPr>
              <a:t>). 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400" smtClean="0">
                <a:latin typeface="Arial" charset="0"/>
                <a:cs typeface="Arial" charset="0"/>
              </a:rPr>
              <a:t>Most children stayed in the Scholarship Program for 2 years (86-94%). </a:t>
            </a:r>
          </a:p>
          <a:p>
            <a:pPr>
              <a:buSzTx/>
              <a:buFont typeface="Wingdings" pitchFamily="2" charset="2"/>
              <a:buNone/>
            </a:pPr>
            <a:endParaRPr lang="en-US" sz="1200" baseline="30000" smtClean="0">
              <a:latin typeface="Arial" charset="0"/>
              <a:cs typeface="Arial" charset="0"/>
            </a:endParaRPr>
          </a:p>
          <a:p>
            <a:pPr>
              <a:buSzTx/>
              <a:buFont typeface="Wingdings" pitchFamily="2" charset="2"/>
              <a:buNone/>
            </a:pPr>
            <a:r>
              <a:rPr lang="en-US" sz="1200" baseline="30000" smtClean="0">
                <a:latin typeface="Arial" charset="0"/>
                <a:cs typeface="Arial" charset="0"/>
              </a:rPr>
              <a:t>1</a:t>
            </a:r>
            <a:r>
              <a:rPr lang="en-US" sz="1200" smtClean="0">
                <a:latin typeface="Arial" charset="0"/>
                <a:cs typeface="Arial" charset="0"/>
              </a:rPr>
              <a:t> According to Census 2000 data, via the Scholarship pilot manual.</a:t>
            </a: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36867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1C9230B-B54B-488E-A95C-DF3319327B85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Communities</a:t>
            </a:r>
            <a:endParaRPr lang="en-US" sz="3300" dirty="0"/>
          </a:p>
        </p:txBody>
      </p:sp>
      <p:graphicFrame>
        <p:nvGraphicFramePr>
          <p:cNvPr id="38914" name="Content Placeholder 9"/>
          <p:cNvGraphicFramePr>
            <a:graphicFrameLocks noGrp="1"/>
          </p:cNvGraphicFramePr>
          <p:nvPr>
            <p:ph idx="1"/>
          </p:nvPr>
        </p:nvGraphicFramePr>
        <p:xfrm>
          <a:off x="685800" y="1600200"/>
          <a:ext cx="8229600" cy="4525963"/>
        </p:xfrm>
        <a:graphic>
          <a:graphicData uri="http://schemas.openxmlformats.org/presentationml/2006/ole">
            <p:oleObj spid="_x0000_s38914" r:id="rId4" imgW="8230313" imgH="4523624" progId="Excel.Chart.8">
              <p:embed/>
            </p:oleObj>
          </a:graphicData>
        </a:graphic>
      </p:graphicFrame>
      <p:sp>
        <p:nvSpPr>
          <p:cNvPr id="38915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6CF7582-3B56-4CE4-885E-3D8125F1204B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38916" name="TextBox 6"/>
          <p:cNvSpPr txBox="1">
            <a:spLocks noChangeArrowheads="1"/>
          </p:cNvSpPr>
          <p:nvPr/>
        </p:nvSpPr>
        <p:spPr bwMode="auto">
          <a:xfrm>
            <a:off x="679450" y="6308725"/>
            <a:ext cx="47371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Source: Parent phone interviews.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2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AE6105E-BA08-415C-8E39-3E56E81E30E1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Communities</a:t>
            </a:r>
            <a:endParaRPr lang="en-US" sz="3300" dirty="0"/>
          </a:p>
        </p:txBody>
      </p:sp>
      <p:sp>
        <p:nvSpPr>
          <p:cNvPr id="7" name="Footer Placeholder 8"/>
          <p:cNvSpPr txBox="1">
            <a:spLocks/>
          </p:cNvSpPr>
          <p:nvPr/>
        </p:nvSpPr>
        <p:spPr>
          <a:xfrm>
            <a:off x="646113" y="6313488"/>
            <a:ext cx="57404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The Saint Paul Early Childhood Scholarship Program, 4/15/2011</a:t>
            </a:r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4096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73113" y="2498725"/>
            <a:ext cx="8051800" cy="2628900"/>
          </a:xfrm>
        </p:spPr>
      </p:pic>
      <p:sp>
        <p:nvSpPr>
          <p:cNvPr id="40965" name="TextBox 7"/>
          <p:cNvSpPr txBox="1">
            <a:spLocks noChangeArrowheads="1"/>
          </p:cNvSpPr>
          <p:nvPr/>
        </p:nvSpPr>
        <p:spPr bwMode="auto">
          <a:xfrm>
            <a:off x="2251075" y="18986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0966" name="TextBox 8"/>
          <p:cNvSpPr txBox="1">
            <a:spLocks noChangeArrowheads="1"/>
          </p:cNvSpPr>
          <p:nvPr/>
        </p:nvSpPr>
        <p:spPr bwMode="auto">
          <a:xfrm>
            <a:off x="923925" y="1687513"/>
            <a:ext cx="77565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/>
              <a:t>Changes in the Number of High-Quality ECE Programs in the Pilot Area, </a:t>
            </a:r>
          </a:p>
          <a:p>
            <a:pPr algn="ctr"/>
            <a:r>
              <a:rPr lang="en-US" sz="1600" b="1"/>
              <a:t>from 2008 to 2010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82613" y="1403350"/>
            <a:ext cx="8405812" cy="524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1986" name="Picture 8" descr="MELF kids_C2_FOR PPT_032511-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7050" y="539750"/>
            <a:ext cx="620871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Box 11"/>
          <p:cNvSpPr txBox="1">
            <a:spLocks noChangeArrowheads="1"/>
          </p:cNvSpPr>
          <p:nvPr/>
        </p:nvSpPr>
        <p:spPr bwMode="auto">
          <a:xfrm>
            <a:off x="1776413" y="442913"/>
            <a:ext cx="6245225" cy="338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/>
              <a:t>Cohort 2 Children in Their Second Year (December 2009)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82613" y="1403350"/>
            <a:ext cx="8405812" cy="524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3010" name="Picture 8" descr="MELF kids_C2_FOR PPT_032511-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7050" y="539750"/>
            <a:ext cx="6208713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Box 11"/>
          <p:cNvSpPr txBox="1">
            <a:spLocks noChangeArrowheads="1"/>
          </p:cNvSpPr>
          <p:nvPr/>
        </p:nvSpPr>
        <p:spPr bwMode="auto">
          <a:xfrm>
            <a:off x="1776413" y="442913"/>
            <a:ext cx="6245225" cy="338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/>
              <a:t>Cohort 3 Children in Their Second Year (December 2010)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82613" y="1403350"/>
            <a:ext cx="8405812" cy="524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4034" name="Picture 8" descr="MELF kids_C2_FOR PPT_032511-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7050" y="817563"/>
            <a:ext cx="6938963" cy="574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Box 11"/>
          <p:cNvSpPr txBox="1">
            <a:spLocks noChangeArrowheads="1"/>
          </p:cNvSpPr>
          <p:nvPr/>
        </p:nvSpPr>
        <p:spPr bwMode="auto">
          <a:xfrm>
            <a:off x="1776413" y="442913"/>
            <a:ext cx="6245225" cy="338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/>
              <a:t>All Programs Ever Attended by Scholarship Children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758950"/>
            <a:ext cx="8177213" cy="377825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SzTx/>
              <a:buFont typeface="Wingdings" pitchFamily="2" charset="2"/>
              <a:buNone/>
            </a:pPr>
            <a:endParaRPr lang="en-US" sz="260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SzTx/>
            </a:pPr>
            <a:r>
              <a:rPr lang="en-US" sz="2600" smtClean="0">
                <a:latin typeface="Arial" charset="0"/>
                <a:cs typeface="Arial" charset="0"/>
              </a:rPr>
              <a:t>Increased support for and awareness of high-quality ECE programs</a:t>
            </a:r>
          </a:p>
          <a:p>
            <a:pPr>
              <a:lnSpc>
                <a:spcPct val="80000"/>
              </a:lnSpc>
              <a:buSzTx/>
            </a:pPr>
            <a:r>
              <a:rPr lang="en-US" sz="2600" smtClean="0">
                <a:latin typeface="Arial" charset="0"/>
                <a:cs typeface="Arial" charset="0"/>
              </a:rPr>
              <a:t>Enthusiastic support from families and ECE programs</a:t>
            </a:r>
          </a:p>
          <a:p>
            <a:pPr>
              <a:lnSpc>
                <a:spcPct val="80000"/>
              </a:lnSpc>
              <a:buSzTx/>
            </a:pPr>
            <a:r>
              <a:rPr lang="en-US" sz="2600" smtClean="0">
                <a:latin typeface="Arial" charset="0"/>
                <a:cs typeface="Arial" charset="0"/>
              </a:rPr>
              <a:t>Challenges:</a:t>
            </a:r>
          </a:p>
          <a:p>
            <a:pPr lvl="1" defTabSz="914400">
              <a:lnSpc>
                <a:spcPct val="8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z="2000" smtClean="0">
                <a:latin typeface="Arial" charset="0"/>
                <a:cs typeface="Arial" charset="0"/>
              </a:rPr>
              <a:t>Transportation</a:t>
            </a:r>
          </a:p>
          <a:p>
            <a:pPr lvl="1" defTabSz="914400">
              <a:lnSpc>
                <a:spcPct val="8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z="2000" smtClean="0">
                <a:latin typeface="Arial" charset="0"/>
                <a:cs typeface="Arial" charset="0"/>
              </a:rPr>
              <a:t>Recruitment: Person-to-person works best</a:t>
            </a:r>
          </a:p>
          <a:p>
            <a:pPr lvl="1" defTabSz="914400">
              <a:lnSpc>
                <a:spcPct val="8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z="2000" smtClean="0">
                <a:latin typeface="Arial" charset="0"/>
                <a:cs typeface="Arial" charset="0"/>
              </a:rPr>
              <a:t>Integrating nontuition programs into market-based model</a:t>
            </a:r>
          </a:p>
        </p:txBody>
      </p:sp>
      <p:sp>
        <p:nvSpPr>
          <p:cNvPr id="45058" name="Slide Number Placeholder 2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E37AC0-7DE4-4AA4-8E3B-49D2A2EB098B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Lessons learned about implementation</a:t>
            </a:r>
            <a:endParaRPr lang="en-US" sz="3300" dirty="0"/>
          </a:p>
        </p:txBody>
      </p:sp>
      <p:sp>
        <p:nvSpPr>
          <p:cNvPr id="6" name="Footer Placeholder 8"/>
          <p:cNvSpPr txBox="1">
            <a:spLocks/>
          </p:cNvSpPr>
          <p:nvPr/>
        </p:nvSpPr>
        <p:spPr>
          <a:xfrm>
            <a:off x="646113" y="6313488"/>
            <a:ext cx="57404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The Saint Paul Early Childhood Scholarship Program, 4/15/2011</a:t>
            </a:r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6"/>
          <p:cNvSpPr>
            <a:spLocks noGrp="1"/>
          </p:cNvSpPr>
          <p:nvPr>
            <p:ph type="title"/>
          </p:nvPr>
        </p:nvSpPr>
        <p:spPr>
          <a:xfrm>
            <a:off x="2120900" y="2060575"/>
            <a:ext cx="6484938" cy="914400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Findings: Programs</a:t>
            </a:r>
          </a:p>
        </p:txBody>
      </p:sp>
      <p:sp>
        <p:nvSpPr>
          <p:cNvPr id="3" name="Footer Placeholder 8"/>
          <p:cNvSpPr txBox="1">
            <a:spLocks/>
          </p:cNvSpPr>
          <p:nvPr/>
        </p:nvSpPr>
        <p:spPr>
          <a:xfrm>
            <a:off x="646113" y="6313488"/>
            <a:ext cx="57404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The Saint Paul Early Childhood Scholarship Program, 4/15/2011</a:t>
            </a:r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4" name="Picture 3" descr="\\Policy4\org 653\Projects\653\StockPhotos\Categorized Library_NOT FOR USE YET\All Photos\Preschool\teacher reading book.bmp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6913" y="3025775"/>
            <a:ext cx="4098925" cy="2711450"/>
          </a:xfrm>
          <a:prstGeom prst="rect">
            <a:avLst/>
          </a:prstGeom>
          <a:ln w="5715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Programs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buSzTx/>
            </a:pPr>
            <a:r>
              <a:rPr lang="en-US" sz="2600" smtClean="0">
                <a:latin typeface="Arial" charset="0"/>
                <a:cs typeface="Arial" charset="0"/>
              </a:rPr>
              <a:t>Serving more economically diverse population of children and families.</a:t>
            </a:r>
          </a:p>
          <a:p>
            <a:pPr lvl="1" defTabSz="914400">
              <a:lnSpc>
                <a:spcPct val="90000"/>
              </a:lnSpc>
              <a:spcAft>
                <a:spcPct val="0"/>
              </a:spcAft>
              <a:buFont typeface="Arial" charset="0"/>
              <a:buChar char="–"/>
              <a:tabLst>
                <a:tab pos="347663" algn="l"/>
              </a:tabLst>
            </a:pPr>
            <a:r>
              <a:rPr lang="en-US" sz="2200" smtClean="0">
                <a:latin typeface="Arial" charset="0"/>
                <a:cs typeface="Arial" charset="0"/>
              </a:rPr>
              <a:t>55% of the programs reported enrolling more children from low-income households as a result of the scholarship funds. </a:t>
            </a:r>
          </a:p>
          <a:p>
            <a:pPr>
              <a:lnSpc>
                <a:spcPct val="90000"/>
              </a:lnSpc>
              <a:spcBef>
                <a:spcPts val="1100"/>
              </a:spcBef>
              <a:buSzTx/>
            </a:pPr>
            <a:r>
              <a:rPr lang="en-US" sz="2600" smtClean="0">
                <a:latin typeface="Arial" charset="0"/>
                <a:cs typeface="Arial" charset="0"/>
              </a:rPr>
              <a:t>Improving the quality of learning materials and supporting ongoing operations through the quality grant payments.</a:t>
            </a:r>
            <a:endParaRPr lang="en-US" sz="2000" smtClean="0"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ts val="1100"/>
              </a:spcBef>
              <a:buSzTx/>
            </a:pPr>
            <a:r>
              <a:rPr lang="en-US" sz="2600" smtClean="0">
                <a:latin typeface="Arial" charset="0"/>
                <a:cs typeface="Arial" charset="0"/>
              </a:rPr>
              <a:t>Benefitting from the streamlined payment process and being able to support continuity of children’s care and education (especially compared to CCAP).</a:t>
            </a:r>
          </a:p>
          <a:p>
            <a:pPr>
              <a:lnSpc>
                <a:spcPct val="90000"/>
              </a:lnSpc>
              <a:buSzTx/>
            </a:pPr>
            <a:endParaRPr lang="en-US" sz="2600" smtClean="0">
              <a:latin typeface="Arial" charset="0"/>
              <a:cs typeface="Arial" charset="0"/>
            </a:endParaRPr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97B957-D8CB-49B8-9EEA-63B5E5EF0B1E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Number Placeholder 3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12E886-2EE5-42FC-9EE4-54E48177626F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9154" name="Text Placeholder 48"/>
          <p:cNvSpPr>
            <a:spLocks noGrp="1"/>
          </p:cNvSpPr>
          <p:nvPr>
            <p:ph type="body" sz="quarter" idx="10"/>
          </p:nvPr>
        </p:nvSpPr>
        <p:spPr>
          <a:xfrm>
            <a:off x="993775" y="1789113"/>
            <a:ext cx="7473950" cy="384175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Primary Uses of the Scholarship Funds by ECE Programs (</a:t>
            </a:r>
            <a:r>
              <a:rPr lang="en-US" i="1" smtClean="0">
                <a:latin typeface="Arial" charset="0"/>
                <a:cs typeface="Arial" charset="0"/>
              </a:rPr>
              <a:t>n</a:t>
            </a:r>
            <a:r>
              <a:rPr lang="en-US" smtClean="0">
                <a:latin typeface="Arial" charset="0"/>
                <a:cs typeface="Arial" charset="0"/>
              </a:rPr>
              <a:t> = 22)</a:t>
            </a:r>
          </a:p>
        </p:txBody>
      </p:sp>
      <p:sp>
        <p:nvSpPr>
          <p:cNvPr id="49155" name="AutoShape 34"/>
          <p:cNvSpPr>
            <a:spLocks noChangeAspect="1" noChangeArrowheads="1" noTextEdit="1"/>
          </p:cNvSpPr>
          <p:nvPr/>
        </p:nvSpPr>
        <p:spPr bwMode="auto">
          <a:xfrm>
            <a:off x="1579563" y="1944688"/>
            <a:ext cx="6100762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9156" name="Chart Placeholder 11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966788" y="2203450"/>
          <a:ext cx="7394575" cy="4003675"/>
        </p:xfrm>
        <a:graphic>
          <a:graphicData uri="http://schemas.openxmlformats.org/presentationml/2006/ole">
            <p:oleObj spid="_x0000_s49156" r:id="rId3" imgW="7395089" imgH="4005419" progId="Excel.Chart.8">
              <p:embed/>
            </p:oleObj>
          </a:graphicData>
        </a:graphic>
      </p:graphicFrame>
      <p:sp>
        <p:nvSpPr>
          <p:cNvPr id="49157" name="TextBox 7"/>
          <p:cNvSpPr txBox="1">
            <a:spLocks noChangeArrowheads="1"/>
          </p:cNvSpPr>
          <p:nvPr/>
        </p:nvSpPr>
        <p:spPr bwMode="auto">
          <a:xfrm>
            <a:off x="679450" y="6308725"/>
            <a:ext cx="47371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Source: ECE program survey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z="3300" smtClean="0"/>
              <a:t>Key findings: Programs</a:t>
            </a:r>
            <a:endParaRPr sz="33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Programs</a:t>
            </a:r>
            <a:endParaRPr lang="en-US" sz="3300" dirty="0"/>
          </a:p>
        </p:txBody>
      </p:sp>
      <p:graphicFrame>
        <p:nvGraphicFramePr>
          <p:cNvPr id="50178" name="Content Placeholder 7"/>
          <p:cNvGraphicFramePr>
            <a:graphicFrameLocks noGrp="1"/>
          </p:cNvGraphicFramePr>
          <p:nvPr>
            <p:ph idx="1"/>
          </p:nvPr>
        </p:nvGraphicFramePr>
        <p:xfrm>
          <a:off x="685800" y="1600200"/>
          <a:ext cx="8229600" cy="4525963"/>
        </p:xfrm>
        <a:graphic>
          <a:graphicData uri="http://schemas.openxmlformats.org/presentationml/2006/ole">
            <p:oleObj spid="_x0000_s50178" r:id="rId4" imgW="8230313" imgH="4523624" progId="Excel.Chart.8">
              <p:embed/>
            </p:oleObj>
          </a:graphicData>
        </a:graphic>
      </p:graphicFrame>
      <p:sp>
        <p:nvSpPr>
          <p:cNvPr id="50179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22C659F-D0ED-4D9B-AFE5-D53B08DCD490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0180" name="TextBox 6"/>
          <p:cNvSpPr txBox="1">
            <a:spLocks noChangeArrowheads="1"/>
          </p:cNvSpPr>
          <p:nvPr/>
        </p:nvSpPr>
        <p:spPr bwMode="auto">
          <a:xfrm>
            <a:off x="679450" y="6308725"/>
            <a:ext cx="47371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Source: ECE program survey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Programs</a:t>
            </a:r>
            <a:endParaRPr lang="en-US" sz="3300" dirty="0"/>
          </a:p>
        </p:txBody>
      </p:sp>
      <p:graphicFrame>
        <p:nvGraphicFramePr>
          <p:cNvPr id="52226" name="Content Placeholder 7"/>
          <p:cNvGraphicFramePr>
            <a:graphicFrameLocks noGrp="1"/>
          </p:cNvGraphicFramePr>
          <p:nvPr>
            <p:ph idx="1"/>
          </p:nvPr>
        </p:nvGraphicFramePr>
        <p:xfrm>
          <a:off x="685800" y="1600200"/>
          <a:ext cx="8229600" cy="4525963"/>
        </p:xfrm>
        <a:graphic>
          <a:graphicData uri="http://schemas.openxmlformats.org/presentationml/2006/ole">
            <p:oleObj spid="_x0000_s52226" r:id="rId4" imgW="8230313" imgH="4523624" progId="Excel.Chart.8">
              <p:embed/>
            </p:oleObj>
          </a:graphicData>
        </a:graphic>
      </p:graphicFrame>
      <p:sp>
        <p:nvSpPr>
          <p:cNvPr id="52227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05B107-8091-4A22-8250-EC6C8AD7B01E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2228" name="TextBox 6"/>
          <p:cNvSpPr txBox="1">
            <a:spLocks noChangeArrowheads="1"/>
          </p:cNvSpPr>
          <p:nvPr/>
        </p:nvSpPr>
        <p:spPr bwMode="auto">
          <a:xfrm>
            <a:off x="679450" y="6308725"/>
            <a:ext cx="47371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Source: ECE program survey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6"/>
          <p:cNvSpPr>
            <a:spLocks noGrp="1"/>
          </p:cNvSpPr>
          <p:nvPr>
            <p:ph type="title"/>
          </p:nvPr>
        </p:nvSpPr>
        <p:spPr>
          <a:xfrm>
            <a:off x="1446213" y="1898650"/>
            <a:ext cx="7099300" cy="914400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Findings: Families</a:t>
            </a:r>
          </a:p>
        </p:txBody>
      </p:sp>
      <p:sp>
        <p:nvSpPr>
          <p:cNvPr id="3" name="Footer Placeholder 8"/>
          <p:cNvSpPr txBox="1">
            <a:spLocks/>
          </p:cNvSpPr>
          <p:nvPr/>
        </p:nvSpPr>
        <p:spPr>
          <a:xfrm>
            <a:off x="646113" y="6313488"/>
            <a:ext cx="57404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The Saint Paul Early Childhood Scholarship Program, 4/15/2011</a:t>
            </a:r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54275" name="Picture 2" descr="\\Policy4\org 653\Projects\653\StockPhotos\Categorized Library_NOT FOR USE YET\All Photos\Preschool\j03863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3925" y="3305175"/>
            <a:ext cx="3657600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 descr="\\Policy4\org 653\Projects\653\StockPhotos\Everyday Living_disc\420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3463" y="3316288"/>
            <a:ext cx="3286125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Families</a:t>
            </a:r>
            <a:endParaRPr lang="en-US" sz="3300" dirty="0"/>
          </a:p>
        </p:txBody>
      </p:sp>
      <p:graphicFrame>
        <p:nvGraphicFramePr>
          <p:cNvPr id="55298" name="Content Placeholder 9"/>
          <p:cNvGraphicFramePr>
            <a:graphicFrameLocks noGrp="1"/>
          </p:cNvGraphicFramePr>
          <p:nvPr>
            <p:ph idx="1"/>
          </p:nvPr>
        </p:nvGraphicFramePr>
        <p:xfrm>
          <a:off x="685800" y="1600200"/>
          <a:ext cx="8229600" cy="4525963"/>
        </p:xfrm>
        <a:graphic>
          <a:graphicData uri="http://schemas.openxmlformats.org/presentationml/2006/ole">
            <p:oleObj spid="_x0000_s55298" r:id="rId4" imgW="8230313" imgH="4523624" progId="Excel.Chart.8">
              <p:embed/>
            </p:oleObj>
          </a:graphicData>
        </a:graphic>
      </p:graphicFrame>
      <p:sp>
        <p:nvSpPr>
          <p:cNvPr id="55299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A634661-ECD0-4076-B55E-EC85B6A9ECE8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Families</a:t>
            </a:r>
            <a:endParaRPr lang="en-US" sz="3300" dirty="0"/>
          </a:p>
        </p:txBody>
      </p:sp>
      <p:sp>
        <p:nvSpPr>
          <p:cNvPr id="57346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3C2EBC7-98B0-4F60-9BB6-9ACF28666CEA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  <p:graphicFrame>
        <p:nvGraphicFramePr>
          <p:cNvPr id="57348" name="Content Placeholder 9"/>
          <p:cNvGraphicFramePr>
            <a:graphicFrameLocks noGrp="1"/>
          </p:cNvGraphicFramePr>
          <p:nvPr>
            <p:ph idx="1"/>
          </p:nvPr>
        </p:nvGraphicFramePr>
        <p:xfrm>
          <a:off x="685800" y="1600200"/>
          <a:ext cx="8229600" cy="4525963"/>
        </p:xfrm>
        <a:graphic>
          <a:graphicData uri="http://schemas.openxmlformats.org/presentationml/2006/ole">
            <p:oleObj spid="_x0000_s57348" r:id="rId4" imgW="8230313" imgH="4523624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Families</a:t>
            </a:r>
            <a:endParaRPr lang="en-US" sz="3300" dirty="0"/>
          </a:p>
        </p:txBody>
      </p:sp>
      <p:sp>
        <p:nvSpPr>
          <p:cNvPr id="59394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833F1D2-7A63-4149-BB47-AE27D076B75B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  <p:graphicFrame>
        <p:nvGraphicFramePr>
          <p:cNvPr id="59396" name="Content Placeholder 9"/>
          <p:cNvGraphicFramePr>
            <a:graphicFrameLocks noGrp="1"/>
          </p:cNvGraphicFramePr>
          <p:nvPr>
            <p:ph idx="1"/>
          </p:nvPr>
        </p:nvGraphicFramePr>
        <p:xfrm>
          <a:off x="685800" y="1600200"/>
          <a:ext cx="8229600" cy="4525963"/>
        </p:xfrm>
        <a:graphic>
          <a:graphicData uri="http://schemas.openxmlformats.org/presentationml/2006/ole">
            <p:oleObj spid="_x0000_s59396" r:id="rId4" imgW="8230313" imgH="4523624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Families</a:t>
            </a:r>
            <a:endParaRPr lang="en-US" sz="3300" dirty="0"/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  <a:buSzTx/>
            </a:pPr>
            <a:r>
              <a:rPr lang="en-US" smtClean="0">
                <a:latin typeface="Arial" charset="0"/>
                <a:cs typeface="Arial" charset="0"/>
              </a:rPr>
              <a:t>Enthusiastic about the program</a:t>
            </a:r>
          </a:p>
          <a:p>
            <a:pPr>
              <a:spcBef>
                <a:spcPts val="2400"/>
              </a:spcBef>
              <a:buSzTx/>
            </a:pPr>
            <a:r>
              <a:rPr lang="en-US" smtClean="0">
                <a:latin typeface="Arial" charset="0"/>
                <a:cs typeface="Arial" charset="0"/>
              </a:rPr>
              <a:t>Program considered user-friendly</a:t>
            </a:r>
          </a:p>
          <a:p>
            <a:pPr>
              <a:spcBef>
                <a:spcPts val="2400"/>
              </a:spcBef>
              <a:buSzTx/>
            </a:pPr>
            <a:r>
              <a:rPr lang="en-US" smtClean="0">
                <a:latin typeface="Arial" charset="0"/>
                <a:cs typeface="Arial" charset="0"/>
              </a:rPr>
              <a:t>Participation provided school and work opportunities</a:t>
            </a:r>
          </a:p>
          <a:p>
            <a:pPr>
              <a:spcBef>
                <a:spcPts val="2400"/>
              </a:spcBef>
              <a:buSzTx/>
            </a:pPr>
            <a:r>
              <a:rPr lang="en-US" smtClean="0">
                <a:latin typeface="Arial" charset="0"/>
                <a:cs typeface="Arial" charset="0"/>
              </a:rPr>
              <a:t>Strong positive opinions about parent mentors</a:t>
            </a:r>
          </a:p>
          <a:p>
            <a:pPr>
              <a:buSzTx/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61443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69E570F-B54A-41B2-938B-3C14920136B0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6"/>
          <p:cNvSpPr>
            <a:spLocks noGrp="1"/>
          </p:cNvSpPr>
          <p:nvPr>
            <p:ph type="title"/>
          </p:nvPr>
        </p:nvSpPr>
        <p:spPr>
          <a:xfrm>
            <a:off x="1819275" y="1819275"/>
            <a:ext cx="6767513" cy="1255713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Findings:  Children</a:t>
            </a:r>
          </a:p>
        </p:txBody>
      </p:sp>
      <p:sp>
        <p:nvSpPr>
          <p:cNvPr id="3" name="Footer Placeholder 8"/>
          <p:cNvSpPr txBox="1">
            <a:spLocks/>
          </p:cNvSpPr>
          <p:nvPr/>
        </p:nvSpPr>
        <p:spPr>
          <a:xfrm>
            <a:off x="646113" y="6313488"/>
            <a:ext cx="57404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The Saint Paul Early Childhood Scholarship Program, 4/15/2011</a:t>
            </a:r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pic>
        <p:nvPicPr>
          <p:cNvPr id="63491" name="Picture 2" descr="\\Policy4\org 653\Projects\653\StockPhotos\Categorized Library_NOT FOR USE YET\All Photos\Preschool\iStock_000004761070Medi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6588" y="3627438"/>
            <a:ext cx="2743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5" descr="\\Policy4\org 653\Projects\653\StockPhotos\Categorized Library_NOT FOR USE YET\All Photos\Preschool\iStock_Latino boy-X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7113" y="3627438"/>
            <a:ext cx="2481262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7" descr="\\Policy4\org 653\Projects\653\StockPhotos\Categorized Library_NOT FOR USE YET\All Photos\Preschool\j039995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00788" y="3657600"/>
            <a:ext cx="245110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Children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fontAlgn="auto">
              <a:spcBef>
                <a:spcPts val="1200"/>
              </a:spcBef>
              <a:defRPr/>
            </a:pPr>
            <a:r>
              <a:rPr lang="en-US" sz="3500" dirty="0" smtClean="0"/>
              <a:t>Increasing access and enrollment of participating children in high-quality ECE programs.</a:t>
            </a:r>
          </a:p>
          <a:p>
            <a:pPr fontAlgn="auto">
              <a:spcBef>
                <a:spcPts val="1200"/>
              </a:spcBef>
              <a:defRPr/>
            </a:pPr>
            <a:r>
              <a:rPr lang="en-US" sz="3500" dirty="0" smtClean="0"/>
              <a:t>Increasing language, early math, and social skills after one year of participation in a high-quality ECE program.</a:t>
            </a:r>
          </a:p>
          <a:p>
            <a:pPr fontAlgn="auto">
              <a:spcBef>
                <a:spcPts val="1200"/>
              </a:spcBef>
              <a:defRPr/>
            </a:pPr>
            <a:r>
              <a:rPr lang="en-US" sz="3500" dirty="0" smtClean="0"/>
              <a:t>Increasing English language skills in the diverse sample of children (i.e., more children passed the English screener and could be tested in English).</a:t>
            </a:r>
          </a:p>
          <a:p>
            <a:pPr fontAlgn="auto">
              <a:spcBef>
                <a:spcPts val="1200"/>
              </a:spcBef>
              <a:defRPr/>
            </a:pPr>
            <a:r>
              <a:rPr lang="en-US" sz="3500" dirty="0" smtClean="0"/>
              <a:t>Aggressive behavior problems and attention did not change in the first year of participation.</a:t>
            </a:r>
          </a:p>
          <a:p>
            <a:pPr fontAlgn="auto">
              <a:defRPr/>
            </a:pPr>
            <a:endParaRPr lang="en-US" dirty="0" smtClean="0"/>
          </a:p>
          <a:p>
            <a:pPr fontAlgn="auto">
              <a:buFont typeface="Wingdings" pitchFamily="2" charset="2"/>
              <a:buNone/>
              <a:defRPr/>
            </a:pPr>
            <a:endParaRPr lang="en-US" dirty="0" smtClean="0"/>
          </a:p>
          <a:p>
            <a:pPr fontAlgn="auto">
              <a:defRPr/>
            </a:pPr>
            <a:endParaRPr lang="en-US" dirty="0"/>
          </a:p>
        </p:txBody>
      </p:sp>
      <p:sp>
        <p:nvSpPr>
          <p:cNvPr id="64515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18B3CE-A0F1-498E-AAEF-C5B89A8610D5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z="3300" smtClean="0"/>
              <a:t>Key findings: Children</a:t>
            </a:r>
            <a:endParaRPr sz="3300"/>
          </a:p>
        </p:txBody>
      </p:sp>
      <p:sp>
        <p:nvSpPr>
          <p:cNvPr id="66562" name="Slide Number Placeholder 3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6FBFD3-4751-468E-A7AF-D0F74F993B96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10"/>
          </p:nvPr>
        </p:nvSpPr>
        <p:spPr>
          <a:xfrm>
            <a:off x="993775" y="1789113"/>
            <a:ext cx="7473950" cy="384175"/>
          </a:xfrm>
        </p:spPr>
        <p:txBody>
          <a:bodyPr rtlCol="0">
            <a:normAutofit fontScale="850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Parents’  Report of Child’s Care Prior to Scholarship Program Enrollment</a:t>
            </a:r>
            <a:endParaRPr lang="en-US" dirty="0"/>
          </a:p>
        </p:txBody>
      </p:sp>
      <p:sp>
        <p:nvSpPr>
          <p:cNvPr id="66564" name="AutoShape 34"/>
          <p:cNvSpPr>
            <a:spLocks noChangeAspect="1" noChangeArrowheads="1" noTextEdit="1"/>
          </p:cNvSpPr>
          <p:nvPr/>
        </p:nvSpPr>
        <p:spPr bwMode="auto">
          <a:xfrm>
            <a:off x="1579563" y="1944688"/>
            <a:ext cx="6100762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66565" name="Chart Placeholder 11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966788" y="2203450"/>
          <a:ext cx="7394575" cy="4003675"/>
        </p:xfrm>
        <a:graphic>
          <a:graphicData uri="http://schemas.openxmlformats.org/presentationml/2006/ole">
            <p:oleObj spid="_x0000_s66565" r:id="rId3" imgW="7395089" imgH="4005419" progId="Excel.Chart.8">
              <p:embed/>
            </p:oleObj>
          </a:graphicData>
        </a:graphic>
      </p:graphicFrame>
      <p:sp>
        <p:nvSpPr>
          <p:cNvPr id="66566" name="TextBox 7"/>
          <p:cNvSpPr txBox="1">
            <a:spLocks noChangeArrowheads="1"/>
          </p:cNvSpPr>
          <p:nvPr/>
        </p:nvSpPr>
        <p:spPr bwMode="auto">
          <a:xfrm>
            <a:off x="6086475" y="5584825"/>
            <a:ext cx="14970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December 2010</a:t>
            </a:r>
          </a:p>
        </p:txBody>
      </p:sp>
      <p:sp>
        <p:nvSpPr>
          <p:cNvPr id="66567" name="TextBox 8"/>
          <p:cNvSpPr txBox="1">
            <a:spLocks noChangeArrowheads="1"/>
          </p:cNvSpPr>
          <p:nvPr/>
        </p:nvSpPr>
        <p:spPr bwMode="auto">
          <a:xfrm>
            <a:off x="679450" y="6308725"/>
            <a:ext cx="47371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Source: Parent phone interviews (</a:t>
            </a:r>
            <a:r>
              <a:rPr lang="en-US" sz="1400" i="1"/>
              <a:t>n</a:t>
            </a:r>
            <a:r>
              <a:rPr lang="en-US" sz="1400"/>
              <a:t> = 122)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Number Placeholder 3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177DF3-3A34-49E4-9366-1A5D4F61E537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7586" name="Text Placeholder 48"/>
          <p:cNvSpPr>
            <a:spLocks noGrp="1"/>
          </p:cNvSpPr>
          <p:nvPr>
            <p:ph type="body" sz="quarter" idx="10"/>
          </p:nvPr>
        </p:nvSpPr>
        <p:spPr>
          <a:xfrm>
            <a:off x="993775" y="1789113"/>
            <a:ext cx="7473950" cy="384175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Children Enrolled in a Variety of ECE Programs</a:t>
            </a:r>
          </a:p>
        </p:txBody>
      </p:sp>
      <p:sp>
        <p:nvSpPr>
          <p:cNvPr id="67587" name="AutoShape 34"/>
          <p:cNvSpPr>
            <a:spLocks noChangeAspect="1" noChangeArrowheads="1" noTextEdit="1"/>
          </p:cNvSpPr>
          <p:nvPr/>
        </p:nvSpPr>
        <p:spPr bwMode="auto">
          <a:xfrm>
            <a:off x="1579563" y="1944688"/>
            <a:ext cx="6100762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67588" name="Chart Placeholder 11"/>
          <p:cNvGraphicFramePr>
            <a:graphicFrameLocks noGrp="1"/>
          </p:cNvGraphicFramePr>
          <p:nvPr>
            <p:ph type="chart" sz="quarter" idx="4294967295"/>
          </p:nvPr>
        </p:nvGraphicFramePr>
        <p:xfrm>
          <a:off x="966788" y="2203450"/>
          <a:ext cx="7394575" cy="4003675"/>
        </p:xfrm>
        <a:graphic>
          <a:graphicData uri="http://schemas.openxmlformats.org/presentationml/2006/ole">
            <p:oleObj spid="_x0000_s67588" r:id="rId3" imgW="7395089" imgH="4005419" progId="Excel.Chart.8">
              <p:embed/>
            </p:oleObj>
          </a:graphicData>
        </a:graphic>
      </p:graphicFrame>
      <p:sp>
        <p:nvSpPr>
          <p:cNvPr id="67589" name="TextBox 7"/>
          <p:cNvSpPr txBox="1">
            <a:spLocks noChangeArrowheads="1"/>
          </p:cNvSpPr>
          <p:nvPr/>
        </p:nvSpPr>
        <p:spPr bwMode="auto">
          <a:xfrm>
            <a:off x="5543550" y="5499100"/>
            <a:ext cx="2020888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400"/>
              <a:t>February 2010</a:t>
            </a:r>
          </a:p>
          <a:p>
            <a:pPr algn="r"/>
            <a:r>
              <a:rPr lang="en-US" sz="1400"/>
              <a:t>Total enrollment: 232</a:t>
            </a:r>
          </a:p>
          <a:p>
            <a:pPr algn="r"/>
            <a:endParaRPr lang="en-US" sz="1400"/>
          </a:p>
        </p:txBody>
      </p:sp>
      <p:sp>
        <p:nvSpPr>
          <p:cNvPr id="67590" name="TextBox 8"/>
          <p:cNvSpPr txBox="1">
            <a:spLocks noChangeArrowheads="1"/>
          </p:cNvSpPr>
          <p:nvPr/>
        </p:nvSpPr>
        <p:spPr bwMode="auto">
          <a:xfrm>
            <a:off x="679450" y="6308725"/>
            <a:ext cx="47371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Source: Administration data 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sz="3300" smtClean="0"/>
              <a:t>Key findings: Children</a:t>
            </a:r>
            <a:endParaRPr sz="33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Children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SzTx/>
            </a:pPr>
            <a:r>
              <a:rPr lang="en-US" sz="2800" smtClean="0">
                <a:latin typeface="Arial" charset="0"/>
                <a:cs typeface="Arial" charset="0"/>
              </a:rPr>
              <a:t>Across the first year of enrollment in a high-quality ECE program, children had significant increases in language and early math skills.</a:t>
            </a:r>
          </a:p>
          <a:p>
            <a:pPr lvl="1" defTabSz="914400">
              <a:lnSpc>
                <a:spcPct val="8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Receptive language scores increased 5 points after one year, equivalent to a moderate effect size of 0.33.</a:t>
            </a:r>
          </a:p>
          <a:p>
            <a:pPr lvl="1" defTabSz="914400">
              <a:lnSpc>
                <a:spcPct val="8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At baseline, 23% of children could not be assessed in English (ELLs), but one year later, only 15% could not be assessed in English. </a:t>
            </a:r>
          </a:p>
          <a:p>
            <a:pPr lvl="1" defTabSz="914400">
              <a:lnSpc>
                <a:spcPct val="8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At baseline at age 3, 18% had very low math scores, but one year later only 7% had very low scores.</a:t>
            </a:r>
          </a:p>
          <a:p>
            <a:pPr>
              <a:lnSpc>
                <a:spcPct val="80000"/>
              </a:lnSpc>
              <a:buSzTx/>
            </a:pPr>
            <a:endParaRPr lang="en-US" sz="280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SzTx/>
              <a:buFont typeface="Wingdings" pitchFamily="2" charset="2"/>
              <a:buNone/>
            </a:pPr>
            <a:endParaRPr lang="en-US" sz="2800" smtClean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SzTx/>
            </a:pPr>
            <a:endParaRPr lang="en-US" sz="2800" smtClean="0">
              <a:latin typeface="Arial" charset="0"/>
              <a:cs typeface="Arial" charset="0"/>
            </a:endParaRPr>
          </a:p>
        </p:txBody>
      </p:sp>
      <p:sp>
        <p:nvSpPr>
          <p:cNvPr id="68611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8C770A0-0561-47AA-9559-CEEDE829CA53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Footer Placeholder 8"/>
          <p:cNvSpPr txBox="1">
            <a:spLocks/>
          </p:cNvSpPr>
          <p:nvPr/>
        </p:nvSpPr>
        <p:spPr>
          <a:xfrm>
            <a:off x="646113" y="6313488"/>
            <a:ext cx="57404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The Saint Paul Early Childhood Scholarship Program, 4/15/2011</a:t>
            </a:r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Children</a:t>
            </a:r>
            <a:endParaRPr lang="en-US" sz="3300" dirty="0"/>
          </a:p>
        </p:txBody>
      </p:sp>
      <p:sp>
        <p:nvSpPr>
          <p:cNvPr id="70658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EC1E55-5311-4F67-AC8B-61E68430F482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en-US">
              <a:latin typeface="Arial" charset="0"/>
              <a:cs typeface="Arial" charset="0"/>
            </a:endParaRPr>
          </a:p>
        </p:txBody>
      </p:sp>
      <p:graphicFrame>
        <p:nvGraphicFramePr>
          <p:cNvPr id="70659" name="Content Placeholder 9"/>
          <p:cNvGraphicFramePr>
            <a:graphicFrameLocks noGrp="1"/>
          </p:cNvGraphicFramePr>
          <p:nvPr>
            <p:ph idx="1"/>
          </p:nvPr>
        </p:nvGraphicFramePr>
        <p:xfrm>
          <a:off x="685800" y="1600200"/>
          <a:ext cx="8229600" cy="4525963"/>
        </p:xfrm>
        <a:graphic>
          <a:graphicData uri="http://schemas.openxmlformats.org/presentationml/2006/ole">
            <p:oleObj spid="_x0000_s70659" r:id="rId4" imgW="8230313" imgH="4523624" progId="Excel.Chart.8">
              <p:embed/>
            </p:oleObj>
          </a:graphicData>
        </a:graphic>
      </p:graphicFrame>
      <p:sp>
        <p:nvSpPr>
          <p:cNvPr id="70660" name="TextBox 6"/>
          <p:cNvSpPr txBox="1">
            <a:spLocks noChangeArrowheads="1"/>
          </p:cNvSpPr>
          <p:nvPr/>
        </p:nvSpPr>
        <p:spPr bwMode="auto">
          <a:xfrm>
            <a:off x="679450" y="6308725"/>
            <a:ext cx="47371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Source: Direct child assessments</a:t>
            </a:r>
          </a:p>
        </p:txBody>
      </p:sp>
      <p:sp>
        <p:nvSpPr>
          <p:cNvPr id="70661" name="TextBox 1"/>
          <p:cNvSpPr txBox="1">
            <a:spLocks noChangeArrowheads="1"/>
          </p:cNvSpPr>
          <p:nvPr/>
        </p:nvSpPr>
        <p:spPr bwMode="auto">
          <a:xfrm>
            <a:off x="2568575" y="4125913"/>
            <a:ext cx="536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100"/>
              <a:t>(20.8)</a:t>
            </a:r>
          </a:p>
        </p:txBody>
      </p:sp>
      <p:sp>
        <p:nvSpPr>
          <p:cNvPr id="70662" name="TextBox 1"/>
          <p:cNvSpPr txBox="1">
            <a:spLocks noChangeArrowheads="1"/>
          </p:cNvSpPr>
          <p:nvPr/>
        </p:nvSpPr>
        <p:spPr bwMode="auto">
          <a:xfrm>
            <a:off x="3587750" y="3630613"/>
            <a:ext cx="536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100"/>
              <a:t>(16.8)</a:t>
            </a:r>
          </a:p>
        </p:txBody>
      </p:sp>
      <p:sp>
        <p:nvSpPr>
          <p:cNvPr id="70663" name="TextBox 1"/>
          <p:cNvSpPr txBox="1">
            <a:spLocks noChangeArrowheads="1"/>
          </p:cNvSpPr>
          <p:nvPr/>
        </p:nvSpPr>
        <p:spPr bwMode="auto">
          <a:xfrm>
            <a:off x="5988050" y="2773363"/>
            <a:ext cx="536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100"/>
              <a:t>(12.9)</a:t>
            </a:r>
          </a:p>
        </p:txBody>
      </p:sp>
      <p:sp>
        <p:nvSpPr>
          <p:cNvPr id="70664" name="TextBox 1"/>
          <p:cNvSpPr txBox="1">
            <a:spLocks noChangeArrowheads="1"/>
          </p:cNvSpPr>
          <p:nvPr/>
        </p:nvSpPr>
        <p:spPr bwMode="auto">
          <a:xfrm>
            <a:off x="6940550" y="2563813"/>
            <a:ext cx="536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100"/>
              <a:t>(12.2)</a:t>
            </a:r>
          </a:p>
        </p:txBody>
      </p:sp>
      <p:sp>
        <p:nvSpPr>
          <p:cNvPr id="70665" name="TextBox 1"/>
          <p:cNvSpPr txBox="1">
            <a:spLocks noChangeArrowheads="1"/>
          </p:cNvSpPr>
          <p:nvPr/>
        </p:nvSpPr>
        <p:spPr bwMode="auto">
          <a:xfrm>
            <a:off x="3968750" y="3316288"/>
            <a:ext cx="536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100"/>
              <a:t>***</a:t>
            </a:r>
          </a:p>
        </p:txBody>
      </p:sp>
      <p:sp>
        <p:nvSpPr>
          <p:cNvPr id="70666" name="TextBox 1"/>
          <p:cNvSpPr txBox="1">
            <a:spLocks noChangeArrowheads="1"/>
          </p:cNvSpPr>
          <p:nvPr/>
        </p:nvSpPr>
        <p:spPr bwMode="auto">
          <a:xfrm>
            <a:off x="939800" y="5659438"/>
            <a:ext cx="917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100"/>
              <a:t>*** p &lt; .001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Children</a:t>
            </a:r>
            <a:endParaRPr lang="en-US" sz="3300" dirty="0"/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>
          <a:xfrm>
            <a:off x="685800" y="1789113"/>
            <a:ext cx="8229600" cy="4337050"/>
          </a:xfrm>
        </p:spPr>
        <p:txBody>
          <a:bodyPr/>
          <a:lstStyle/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Between baseline and one year later: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Children’s social skills showed significant improvements.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Scores on aggressive behavior problems and on attention and task-persistence ratings showed no significant changes.</a:t>
            </a:r>
          </a:p>
          <a:p>
            <a:pPr>
              <a:buSzTx/>
              <a:buFont typeface="Wingdings" pitchFamily="2" charset="2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SzTx/>
            </a:pPr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72707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28E13F-6E6C-4AB6-9BAC-A550C323FC76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39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" name="Footer Placeholder 8"/>
          <p:cNvSpPr txBox="1">
            <a:spLocks/>
          </p:cNvSpPr>
          <p:nvPr/>
        </p:nvSpPr>
        <p:spPr>
          <a:xfrm>
            <a:off x="646113" y="6313488"/>
            <a:ext cx="57404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The Saint Paul Early Childhood Scholarship Program, 4/15/2011</a:t>
            </a:r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Children</a:t>
            </a:r>
            <a:endParaRPr lang="en-US" sz="3300" dirty="0"/>
          </a:p>
        </p:txBody>
      </p:sp>
      <p:sp>
        <p:nvSpPr>
          <p:cNvPr id="74754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988D7A-A21F-4C47-91BE-0EC8E8761886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>
              <a:latin typeface="Arial" charset="0"/>
              <a:cs typeface="Arial" charset="0"/>
            </a:endParaRPr>
          </a:p>
        </p:txBody>
      </p:sp>
      <p:graphicFrame>
        <p:nvGraphicFramePr>
          <p:cNvPr id="74755" name="Content Placeholder 9"/>
          <p:cNvGraphicFramePr>
            <a:graphicFrameLocks noGrp="1"/>
          </p:cNvGraphicFramePr>
          <p:nvPr>
            <p:ph idx="1"/>
          </p:nvPr>
        </p:nvGraphicFramePr>
        <p:xfrm>
          <a:off x="685800" y="1600200"/>
          <a:ext cx="8229600" cy="4525963"/>
        </p:xfrm>
        <a:graphic>
          <a:graphicData uri="http://schemas.openxmlformats.org/presentationml/2006/ole">
            <p:oleObj spid="_x0000_s74755" r:id="rId4" imgW="8230313" imgH="4523624" progId="Excel.Chart.8">
              <p:embed/>
            </p:oleObj>
          </a:graphicData>
        </a:graphic>
      </p:graphicFrame>
      <p:sp>
        <p:nvSpPr>
          <p:cNvPr id="74756" name="TextBox 6"/>
          <p:cNvSpPr txBox="1">
            <a:spLocks noChangeArrowheads="1"/>
          </p:cNvSpPr>
          <p:nvPr/>
        </p:nvSpPr>
        <p:spPr bwMode="auto">
          <a:xfrm>
            <a:off x="679450" y="6308725"/>
            <a:ext cx="47371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Source: Teacher checklists</a:t>
            </a:r>
          </a:p>
        </p:txBody>
      </p:sp>
      <p:sp>
        <p:nvSpPr>
          <p:cNvPr id="74757" name="TextBox 1"/>
          <p:cNvSpPr txBox="1">
            <a:spLocks noChangeArrowheads="1"/>
          </p:cNvSpPr>
          <p:nvPr/>
        </p:nvSpPr>
        <p:spPr bwMode="auto">
          <a:xfrm rot="-5400000">
            <a:off x="180976" y="3529012"/>
            <a:ext cx="1562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400"/>
              <a:t>Mean score (SD)</a:t>
            </a:r>
          </a:p>
        </p:txBody>
      </p:sp>
      <p:sp>
        <p:nvSpPr>
          <p:cNvPr id="74758" name="TextBox 1"/>
          <p:cNvSpPr txBox="1">
            <a:spLocks noChangeArrowheads="1"/>
          </p:cNvSpPr>
          <p:nvPr/>
        </p:nvSpPr>
        <p:spPr bwMode="auto">
          <a:xfrm>
            <a:off x="3206750" y="2754313"/>
            <a:ext cx="536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100"/>
              <a:t>**</a:t>
            </a:r>
          </a:p>
        </p:txBody>
      </p:sp>
      <p:sp>
        <p:nvSpPr>
          <p:cNvPr id="74759" name="TextBox 1"/>
          <p:cNvSpPr txBox="1">
            <a:spLocks noChangeArrowheads="1"/>
          </p:cNvSpPr>
          <p:nvPr/>
        </p:nvSpPr>
        <p:spPr bwMode="auto">
          <a:xfrm>
            <a:off x="911225" y="5668963"/>
            <a:ext cx="917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r>
              <a:rPr lang="en-US" sz="1100"/>
              <a:t>** p &lt; .01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23913" y="2763838"/>
            <a:ext cx="7772400" cy="15192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Findings: Cost Study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sz="4000" dirty="0" smtClean="0"/>
              <a:t>(Conducted by RAND)</a:t>
            </a:r>
            <a:endParaRPr lang="en-US" sz="4000" dirty="0"/>
          </a:p>
        </p:txBody>
      </p:sp>
      <p:sp>
        <p:nvSpPr>
          <p:cNvPr id="3" name="Footer Placeholder 8"/>
          <p:cNvSpPr txBox="1">
            <a:spLocks/>
          </p:cNvSpPr>
          <p:nvPr/>
        </p:nvSpPr>
        <p:spPr>
          <a:xfrm>
            <a:off x="646113" y="6313488"/>
            <a:ext cx="57404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The Saint Paul Early Childhood Scholarship Program, 4/15/2011</a:t>
            </a:r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Cost study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SzTx/>
            </a:pPr>
            <a:r>
              <a:rPr lang="en-US" smtClean="0">
                <a:latin typeface="Arial" charset="0"/>
                <a:cs typeface="Arial" charset="0"/>
              </a:rPr>
              <a:t>Sample of 12 of the 47 sites that received scholarship funding, representing all types of programs:</a:t>
            </a:r>
          </a:p>
          <a:p>
            <a:pPr lvl="1" defTabSz="914400">
              <a:lnSpc>
                <a:spcPct val="9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Head Start, school-based, for- and nonprofit center-based, family child care</a:t>
            </a:r>
          </a:p>
          <a:p>
            <a:pPr lvl="1" defTabSz="914400">
              <a:lnSpc>
                <a:spcPct val="9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Full-day and half-day</a:t>
            </a:r>
          </a:p>
          <a:p>
            <a:pPr lvl="1" defTabSz="914400">
              <a:lnSpc>
                <a:spcPct val="90000"/>
              </a:lnSpc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Year-round and academic year</a:t>
            </a:r>
          </a:p>
          <a:p>
            <a:pPr>
              <a:lnSpc>
                <a:spcPct val="90000"/>
              </a:lnSpc>
              <a:buSzTx/>
            </a:pPr>
            <a:r>
              <a:rPr lang="en-US" smtClean="0">
                <a:latin typeface="Arial" charset="0"/>
                <a:cs typeface="Arial" charset="0"/>
              </a:rPr>
              <a:t>Site enrollment size varied from under 20 children to over 100 children</a:t>
            </a:r>
          </a:p>
        </p:txBody>
      </p:sp>
      <p:sp>
        <p:nvSpPr>
          <p:cNvPr id="77827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1694C0A-313C-426B-BDBC-533F96B16043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42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Cost study</a:t>
            </a:r>
            <a:endParaRPr lang="en-US" sz="3300" dirty="0"/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  <a:buFont typeface="Wingdings" pitchFamily="2" charset="2"/>
              <a:buNone/>
            </a:pPr>
            <a:r>
              <a:rPr lang="en-US" smtClean="0">
                <a:latin typeface="Arial" charset="0"/>
                <a:cs typeface="Arial" charset="0"/>
              </a:rPr>
              <a:t>Data were collected on:</a:t>
            </a:r>
          </a:p>
          <a:p>
            <a:pPr>
              <a:buSzTx/>
            </a:pPr>
            <a:r>
              <a:rPr lang="en-US" sz="2800" smtClean="0">
                <a:latin typeface="Arial" charset="0"/>
                <a:cs typeface="Arial" charset="0"/>
              </a:rPr>
              <a:t>Expenditures and staffing</a:t>
            </a:r>
          </a:p>
          <a:p>
            <a:pPr>
              <a:buSzTx/>
            </a:pPr>
            <a:r>
              <a:rPr lang="en-US" sz="2800" smtClean="0">
                <a:latin typeface="Arial" charset="0"/>
                <a:cs typeface="Arial" charset="0"/>
              </a:rPr>
              <a:t>Other in-kind resources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Volunteer hours, donated supplies, subsidized building space</a:t>
            </a:r>
          </a:p>
          <a:p>
            <a:pPr>
              <a:buSzTx/>
            </a:pPr>
            <a:r>
              <a:rPr lang="en-US" sz="2800" smtClean="0">
                <a:latin typeface="Arial" charset="0"/>
                <a:cs typeface="Arial" charset="0"/>
              </a:rPr>
              <a:t>Services and program features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Transportation, vision and hearing screening, mental health consultation, literacy coaching,  and other services</a:t>
            </a:r>
          </a:p>
        </p:txBody>
      </p:sp>
      <p:sp>
        <p:nvSpPr>
          <p:cNvPr id="79875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656051-9495-4B00-94BE-A1A59B262180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Cost study</a:t>
            </a: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SzTx/>
            </a:pPr>
            <a:r>
              <a:rPr lang="en-US" sz="2800" smtClean="0">
                <a:latin typeface="Arial" charset="0"/>
                <a:cs typeface="Arial" charset="0"/>
              </a:rPr>
              <a:t>Costs associated with providing high-quality ECE varied widely from site to site.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Yearly costs ranged from $7,000 to $25,500, with per-child-hour ranging from $3.50 to $19.00.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z="2600" smtClean="0">
                <a:latin typeface="Arial" charset="0"/>
                <a:cs typeface="Arial" charset="0"/>
              </a:rPr>
              <a:t>Head Start and public school-based centers had the highest annual cost and hourly costs per child.</a:t>
            </a:r>
          </a:p>
          <a:p>
            <a:pPr lvl="2">
              <a:buFont typeface="Arial" charset="0"/>
              <a:buChar char="•"/>
              <a:tabLst>
                <a:tab pos="347663" algn="l"/>
              </a:tabLst>
            </a:pPr>
            <a:r>
              <a:rPr lang="en-US" sz="2200" smtClean="0">
                <a:latin typeface="Arial" charset="0"/>
                <a:cs typeface="Arial" charset="0"/>
              </a:rPr>
              <a:t>RAND attributes these differences at least partially to the increased number of nonteacher staff available at these programs.</a:t>
            </a:r>
          </a:p>
        </p:txBody>
      </p:sp>
      <p:sp>
        <p:nvSpPr>
          <p:cNvPr id="81923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D55C84-35C2-4FBB-9AC1-DA0C8B6700B9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Cost study</a:t>
            </a:r>
            <a:endParaRPr lang="en-US" sz="3300" dirty="0"/>
          </a:p>
        </p:txBody>
      </p:sp>
      <p:sp>
        <p:nvSpPr>
          <p:cNvPr id="839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Revenue sources also varied widely.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Overall, at least half of the students served by the sites were low-income.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Most sites relied heavily on scholarships, donations, and funds other than parent fees.</a:t>
            </a:r>
          </a:p>
          <a:p>
            <a:pPr lvl="1" defTabSz="914400">
              <a:buFont typeface="Arial" charset="0"/>
              <a:buChar char="–"/>
              <a:tabLst>
                <a:tab pos="347663" algn="l"/>
              </a:tabLst>
            </a:pPr>
            <a:r>
              <a:rPr lang="en-US" smtClean="0">
                <a:latin typeface="Arial" charset="0"/>
                <a:cs typeface="Arial" charset="0"/>
              </a:rPr>
              <a:t>Across the 9 sites receiving scholarship funds at the time of interview, scholarship funds accounted for 1% - 79% of total revenue.</a:t>
            </a:r>
          </a:p>
        </p:txBody>
      </p:sp>
      <p:sp>
        <p:nvSpPr>
          <p:cNvPr id="83971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EC655C-1736-456E-8D43-16FA118DF4F4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Key findings: Cost study</a:t>
            </a:r>
            <a:endParaRPr lang="en-US" sz="33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685800" y="2085975"/>
          <a:ext cx="8229600" cy="3159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50"/>
                <a:gridCol w="548986"/>
                <a:gridCol w="548986"/>
                <a:gridCol w="548986"/>
                <a:gridCol w="548986"/>
                <a:gridCol w="548986"/>
                <a:gridCol w="548986"/>
                <a:gridCol w="548986"/>
                <a:gridCol w="548986"/>
                <a:gridCol w="548986"/>
                <a:gridCol w="548986"/>
                <a:gridCol w="548986"/>
                <a:gridCol w="76199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Family child care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For-profit centers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Nonprofit centers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Head Start centers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Public pre-K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 gridSpan="13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Share of revenue and other support (%)</a:t>
                      </a:r>
                      <a:endParaRPr lang="en-US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Scholarship payments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Government</a:t>
                      </a:r>
                      <a:r>
                        <a:rPr lang="en-US" sz="1600" baseline="0" dirty="0" smtClean="0"/>
                        <a:t> subsidies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**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Parent fees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**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Donations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**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6125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0C2726E-32EB-4947-8E44-D89641812382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  <p:sp>
        <p:nvSpPr>
          <p:cNvPr id="86127" name="TextBox 7"/>
          <p:cNvSpPr txBox="1">
            <a:spLocks noChangeArrowheads="1"/>
          </p:cNvSpPr>
          <p:nvPr/>
        </p:nvSpPr>
        <p:spPr bwMode="auto">
          <a:xfrm>
            <a:off x="676275" y="5429250"/>
            <a:ext cx="81915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/>
              <a:t>** Information not available, or not available at a disaggregated level and included with another line item.</a:t>
            </a:r>
          </a:p>
        </p:txBody>
      </p:sp>
      <p:sp>
        <p:nvSpPr>
          <p:cNvPr id="86128" name="TextBox 9"/>
          <p:cNvSpPr txBox="1">
            <a:spLocks noChangeArrowheads="1"/>
          </p:cNvSpPr>
          <p:nvPr/>
        </p:nvSpPr>
        <p:spPr bwMode="auto">
          <a:xfrm>
            <a:off x="666750" y="1619250"/>
            <a:ext cx="822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Sources of Support for Sampled ECE Sites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300" dirty="0" smtClean="0"/>
              <a:t>Next steps for remainder of 2011</a:t>
            </a:r>
            <a:endParaRPr lang="en-US" sz="3300" dirty="0"/>
          </a:p>
        </p:txBody>
      </p:sp>
      <p:sp>
        <p:nvSpPr>
          <p:cNvPr id="880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Complete the kindergarten outcome assessments with final cohort of scholarship children in fall 2011</a:t>
            </a:r>
          </a:p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Complete kindergarten outcome assessments with comparison group children in fall 2011</a:t>
            </a:r>
          </a:p>
          <a:p>
            <a:pPr>
              <a:buSzTx/>
            </a:pPr>
            <a:r>
              <a:rPr lang="en-US" smtClean="0">
                <a:latin typeface="Arial" charset="0"/>
                <a:cs typeface="Arial" charset="0"/>
              </a:rPr>
              <a:t>Conduct site visits to learn about final year of implementation and recommendations for future replications</a:t>
            </a:r>
          </a:p>
        </p:txBody>
      </p:sp>
      <p:sp>
        <p:nvSpPr>
          <p:cNvPr id="88067" name="Slide Number Placeholder 5"/>
          <p:cNvSpPr>
            <a:spLocks noGrp="1"/>
          </p:cNvSpPr>
          <p:nvPr>
            <p:ph type="sldNum" sz="quarter" idx="1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869D21-254B-42EF-BED4-A82D0BA28F80}" type="slidenum">
              <a:rPr lang="en-US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47</a:t>
            </a:fld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646113" y="6313488"/>
            <a:ext cx="574040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The Saint Paul Early Childhood Scholarship Program, 4/15/2011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le 6"/>
          <p:cNvSpPr>
            <a:spLocks noGrp="1"/>
          </p:cNvSpPr>
          <p:nvPr>
            <p:ph type="title"/>
          </p:nvPr>
        </p:nvSpPr>
        <p:spPr>
          <a:xfrm>
            <a:off x="2030413" y="2200275"/>
            <a:ext cx="6565900" cy="733425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Questions &amp; Comments</a:t>
            </a:r>
          </a:p>
        </p:txBody>
      </p:sp>
      <p:sp>
        <p:nvSpPr>
          <p:cNvPr id="3" name="Footer Placeholder 8"/>
          <p:cNvSpPr txBox="1">
            <a:spLocks/>
          </p:cNvSpPr>
          <p:nvPr/>
        </p:nvSpPr>
        <p:spPr>
          <a:xfrm>
            <a:off x="646113" y="6313488"/>
            <a:ext cx="5740400" cy="36512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tx1">
                    <a:tint val="75000"/>
                  </a:schemeClr>
                </a:solidFill>
                <a:latin typeface="+mn-lt"/>
              </a:rPr>
              <a:t>The Saint Paul Early Childhood Scholarship Program, 4/15/2011</a:t>
            </a:r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7456488" y="6361113"/>
            <a:ext cx="411162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fld id="{18B8A25E-D886-4604-969C-5036FC7815F1}" type="slidenum">
              <a:rPr lang="en-US" sz="900"/>
              <a:pPr/>
              <a:t>48</a:t>
            </a:fld>
            <a:endParaRPr lang="en-US" sz="900"/>
          </a:p>
        </p:txBody>
      </p:sp>
      <p:pic>
        <p:nvPicPr>
          <p:cNvPr id="6" name="Picture 5" descr="MPj03155980000[1]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5899" y="3396342"/>
            <a:ext cx="2903973" cy="23915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 descr="IMG_3503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43524" y="3215472"/>
            <a:ext cx="2323367" cy="27733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st Fo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Test Font</Template>
  <TotalTime>10731</TotalTime>
  <Words>1808</Words>
  <Application>Microsoft Office PowerPoint</Application>
  <PresentationFormat>On-screen Show (4:3)</PresentationFormat>
  <Paragraphs>370</Paragraphs>
  <Slides>49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1" baseType="lpstr">
      <vt:lpstr>Arial</vt:lpstr>
      <vt:lpstr>Calibri</vt:lpstr>
      <vt:lpstr>Wingdings</vt:lpstr>
      <vt:lpstr>Test Font</vt:lpstr>
      <vt:lpstr>Test Font</vt:lpstr>
      <vt:lpstr>Test Font</vt:lpstr>
      <vt:lpstr>Test Font</vt:lpstr>
      <vt:lpstr>Test Font</vt:lpstr>
      <vt:lpstr>Test Font</vt:lpstr>
      <vt:lpstr>Test Font</vt:lpstr>
      <vt:lpstr>Test Font</vt:lpstr>
      <vt:lpstr>Microsoft Excel Chart</vt:lpstr>
      <vt:lpstr>Evaluation of the Saint Paul Early Childhood Scholarship Program   Presented by:  Donna Spiker &amp; Rob Grunewald   For:  Minnesota Early Learning Foundation April 15, 2011</vt:lpstr>
      <vt:lpstr>What will be covered today</vt:lpstr>
      <vt:lpstr>What is the Scholarship Program? (A refresher) </vt:lpstr>
      <vt:lpstr>Market-Based Approach to ECE</vt:lpstr>
      <vt:lpstr>Goals of the Scholarship Program</vt:lpstr>
      <vt:lpstr>Slide 5</vt:lpstr>
      <vt:lpstr>Administration</vt:lpstr>
      <vt:lpstr>Scholarship Program Eligibility</vt:lpstr>
      <vt:lpstr>Slide 8</vt:lpstr>
      <vt:lpstr>Evaluation Questions</vt:lpstr>
      <vt:lpstr>Evaluation Questions (continued)</vt:lpstr>
      <vt:lpstr>Methods and Data Sources</vt:lpstr>
      <vt:lpstr>Methods and Data Sources (continued)</vt:lpstr>
      <vt:lpstr>Findings: Communities</vt:lpstr>
      <vt:lpstr>Key findings: Communities</vt:lpstr>
      <vt:lpstr>Key findings: Communities</vt:lpstr>
      <vt:lpstr>Key findings: Communities</vt:lpstr>
      <vt:lpstr>Key findings: Communities</vt:lpstr>
      <vt:lpstr>Key findings: Communities</vt:lpstr>
      <vt:lpstr>Slide 19</vt:lpstr>
      <vt:lpstr>Slide 20</vt:lpstr>
      <vt:lpstr>Slide 21</vt:lpstr>
      <vt:lpstr>Key findings: Lessons learned about implementation</vt:lpstr>
      <vt:lpstr>Findings: Programs</vt:lpstr>
      <vt:lpstr>Key findings: Programs</vt:lpstr>
      <vt:lpstr>Key findings: Programs</vt:lpstr>
      <vt:lpstr>Key findings: Programs</vt:lpstr>
      <vt:lpstr>Key findings: Programs</vt:lpstr>
      <vt:lpstr>Findings: Families</vt:lpstr>
      <vt:lpstr>Key findings: Families</vt:lpstr>
      <vt:lpstr>Key findings: Families</vt:lpstr>
      <vt:lpstr>Key findings: Families</vt:lpstr>
      <vt:lpstr>Key findings: Families</vt:lpstr>
      <vt:lpstr>Findings:  Children</vt:lpstr>
      <vt:lpstr>Key findings: Children</vt:lpstr>
      <vt:lpstr>Key findings: Children</vt:lpstr>
      <vt:lpstr>Key findings: Children</vt:lpstr>
      <vt:lpstr>Key findings: Children</vt:lpstr>
      <vt:lpstr>Key findings: Children</vt:lpstr>
      <vt:lpstr>Key findings: Children</vt:lpstr>
      <vt:lpstr>Key findings: Children</vt:lpstr>
      <vt:lpstr>Findings: Cost Study   (Conducted by RAND)</vt:lpstr>
      <vt:lpstr>Key findings: Cost study</vt:lpstr>
      <vt:lpstr>Key findings: Cost study</vt:lpstr>
      <vt:lpstr>Key findings: Cost study</vt:lpstr>
      <vt:lpstr>Key findings: Cost study</vt:lpstr>
      <vt:lpstr>Key findings: Cost study</vt:lpstr>
      <vt:lpstr>Next steps for remainder of 2011</vt:lpstr>
      <vt:lpstr>Questions &amp; Comments</vt:lpstr>
    </vt:vector>
  </TitlesOfParts>
  <Company>SRI International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 Education  Blah Blah Blah</dc:title>
  <dc:creator>Lee Musielak</dc:creator>
  <cp:lastModifiedBy>Denise Garcia</cp:lastModifiedBy>
  <cp:revision>505</cp:revision>
  <dcterms:created xsi:type="dcterms:W3CDTF">2011-01-10T23:47:31Z</dcterms:created>
  <dcterms:modified xsi:type="dcterms:W3CDTF">2011-04-13T12:56:31Z</dcterms:modified>
</cp:coreProperties>
</file>